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13" r:id="rId2"/>
    <p:sldId id="316" r:id="rId3"/>
    <p:sldId id="350" r:id="rId4"/>
    <p:sldId id="343" r:id="rId5"/>
    <p:sldId id="262" r:id="rId6"/>
    <p:sldId id="321" r:id="rId7"/>
    <p:sldId id="299" r:id="rId8"/>
    <p:sldId id="349" r:id="rId9"/>
    <p:sldId id="334" r:id="rId10"/>
    <p:sldId id="332" r:id="rId11"/>
    <p:sldId id="344" r:id="rId12"/>
    <p:sldId id="311" r:id="rId13"/>
    <p:sldId id="310" r:id="rId14"/>
    <p:sldId id="312" r:id="rId15"/>
    <p:sldId id="330" r:id="rId16"/>
    <p:sldId id="336" r:id="rId17"/>
    <p:sldId id="346" r:id="rId18"/>
    <p:sldId id="271" r:id="rId19"/>
    <p:sldId id="277" r:id="rId20"/>
    <p:sldId id="345" r:id="rId21"/>
    <p:sldId id="322" r:id="rId22"/>
    <p:sldId id="273" r:id="rId23"/>
    <p:sldId id="327" r:id="rId24"/>
    <p:sldId id="331" r:id="rId25"/>
    <p:sldId id="352" r:id="rId26"/>
    <p:sldId id="348" r:id="rId27"/>
    <p:sldId id="339" r:id="rId28"/>
    <p:sldId id="282" r:id="rId29"/>
    <p:sldId id="351" r:id="rId30"/>
    <p:sldId id="324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BC3643-4941-4ACA-9AC7-F68D2BAF7C9E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F5C52-B7AA-4C07-BA59-619AFD456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55456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BC3643-4941-4ACA-9AC7-F68D2BAF7C9E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F5C52-B7AA-4C07-BA59-619AFD456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86190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BC3643-4941-4ACA-9AC7-F68D2BAF7C9E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F5C52-B7AA-4C07-BA59-619AFD456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390683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BC3643-4941-4ACA-9AC7-F68D2BAF7C9E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F5C52-B7AA-4C07-BA59-619AFD456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01076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BC3643-4941-4ACA-9AC7-F68D2BAF7C9E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F5C52-B7AA-4C07-BA59-619AFD456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72745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BC3643-4941-4ACA-9AC7-F68D2BAF7C9E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F5C52-B7AA-4C07-BA59-619AFD456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900334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BC3643-4941-4ACA-9AC7-F68D2BAF7C9E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F5C52-B7AA-4C07-BA59-619AFD456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74629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BC3643-4941-4ACA-9AC7-F68D2BAF7C9E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F5C52-B7AA-4C07-BA59-619AFD456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669599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BC3643-4941-4ACA-9AC7-F68D2BAF7C9E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F5C52-B7AA-4C07-BA59-619AFD456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387383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BC3643-4941-4ACA-9AC7-F68D2BAF7C9E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F5C52-B7AA-4C07-BA59-619AFD456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7120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7BC3643-4941-4ACA-9AC7-F68D2BAF7C9E}" type="datetimeFigureOut">
              <a:rPr lang="ru-RU" smtClean="0"/>
              <a:pPr/>
              <a:t>03.03.2020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9F5C52-B7AA-4C07-BA59-619AFD45641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7144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_d3a88_7f4a30dc_orig.png"/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12191999" cy="6858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80960" y="285728"/>
            <a:ext cx="11430080" cy="6357982"/>
          </a:xfrm>
          <a:prstGeom prst="rect">
            <a:avLst/>
          </a:prstGeom>
          <a:solidFill>
            <a:schemeClr val="bg1"/>
          </a:solidFill>
          <a:ln>
            <a:solidFill>
              <a:srgbClr val="7030A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/>
          </a:p>
        </p:txBody>
      </p:sp>
      <p:sp>
        <p:nvSpPr>
          <p:cNvPr id="10" name="Прямоугольник 9"/>
          <p:cNvSpPr/>
          <p:nvPr/>
        </p:nvSpPr>
        <p:spPr>
          <a:xfrm>
            <a:off x="380961" y="642939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smtClean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schemeClr val="bg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img-fotki.yandex.ru/get/9320/16969765.22c/0_8f6e7_6c5fd1e5_M.png"/>
          <p:cNvPicPr>
            <a:picLocks noChangeAspect="1" noChangeArrowheads="1"/>
          </p:cNvPicPr>
          <p:nvPr/>
        </p:nvPicPr>
        <p:blipFill>
          <a:blip r:embed="rId14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1013" y="4086224"/>
            <a:ext cx="3810000" cy="27717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40282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jpeg"/><Relationship Id="rId3" Type="http://schemas.openxmlformats.org/officeDocument/2006/relationships/image" Target="../media/image54.jpeg"/><Relationship Id="rId7" Type="http://schemas.openxmlformats.org/officeDocument/2006/relationships/image" Target="../media/image58.png"/><Relationship Id="rId12" Type="http://schemas.openxmlformats.org/officeDocument/2006/relationships/image" Target="../media/image63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jpeg"/><Relationship Id="rId15" Type="http://schemas.openxmlformats.org/officeDocument/2006/relationships/image" Target="../media/image66.pn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png"/><Relationship Id="rId14" Type="http://schemas.openxmlformats.org/officeDocument/2006/relationships/image" Target="../media/image6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68.jpeg"/><Relationship Id="rId7" Type="http://schemas.openxmlformats.org/officeDocument/2006/relationships/image" Target="../media/image72.jpe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Relationship Id="rId9" Type="http://schemas.openxmlformats.org/officeDocument/2006/relationships/image" Target="../media/image7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eg"/><Relationship Id="rId7" Type="http://schemas.openxmlformats.org/officeDocument/2006/relationships/image" Target="../media/image80.gif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image" Target="../media/image85.jpeg"/><Relationship Id="rId7" Type="http://schemas.openxmlformats.org/officeDocument/2006/relationships/image" Target="../media/image89.jpe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jpeg"/><Relationship Id="rId10" Type="http://schemas.openxmlformats.org/officeDocument/2006/relationships/image" Target="../media/image92.jpeg"/><Relationship Id="rId4" Type="http://schemas.openxmlformats.org/officeDocument/2006/relationships/image" Target="../media/image86.jpeg"/><Relationship Id="rId9" Type="http://schemas.openxmlformats.org/officeDocument/2006/relationships/image" Target="../media/image9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.png"/><Relationship Id="rId5" Type="http://schemas.openxmlformats.org/officeDocument/2006/relationships/image" Target="../media/image96.jpeg"/><Relationship Id="rId4" Type="http://schemas.openxmlformats.org/officeDocument/2006/relationships/image" Target="../media/image9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13" Type="http://schemas.openxmlformats.org/officeDocument/2006/relationships/image" Target="../media/image109.jpeg"/><Relationship Id="rId3" Type="http://schemas.openxmlformats.org/officeDocument/2006/relationships/image" Target="../media/image99.jpeg"/><Relationship Id="rId7" Type="http://schemas.openxmlformats.org/officeDocument/2006/relationships/image" Target="../media/image103.jpeg"/><Relationship Id="rId12" Type="http://schemas.openxmlformats.org/officeDocument/2006/relationships/image" Target="../media/image108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jpeg"/><Relationship Id="rId11" Type="http://schemas.openxmlformats.org/officeDocument/2006/relationships/image" Target="../media/image107.png"/><Relationship Id="rId5" Type="http://schemas.openxmlformats.org/officeDocument/2006/relationships/image" Target="../media/image101.jpeg"/><Relationship Id="rId10" Type="http://schemas.openxmlformats.org/officeDocument/2006/relationships/image" Target="../media/image106.jpeg"/><Relationship Id="rId4" Type="http://schemas.openxmlformats.org/officeDocument/2006/relationships/image" Target="../media/image100.jpeg"/><Relationship Id="rId9" Type="http://schemas.openxmlformats.org/officeDocument/2006/relationships/image" Target="../media/image10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jpeg"/><Relationship Id="rId3" Type="http://schemas.openxmlformats.org/officeDocument/2006/relationships/image" Target="../media/image111.jpeg"/><Relationship Id="rId7" Type="http://schemas.openxmlformats.org/officeDocument/2006/relationships/image" Target="../media/image115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4.jpeg"/><Relationship Id="rId5" Type="http://schemas.openxmlformats.org/officeDocument/2006/relationships/image" Target="../media/image113.jpeg"/><Relationship Id="rId4" Type="http://schemas.openxmlformats.org/officeDocument/2006/relationships/image" Target="../media/image112.jpeg"/><Relationship Id="rId9" Type="http://schemas.openxmlformats.org/officeDocument/2006/relationships/image" Target="../media/image11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image" Target="../media/image119.jpeg"/><Relationship Id="rId7" Type="http://schemas.openxmlformats.org/officeDocument/2006/relationships/image" Target="../media/image123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jpeg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9.png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jpeg"/><Relationship Id="rId3" Type="http://schemas.openxmlformats.org/officeDocument/2006/relationships/image" Target="../media/image131.jpeg"/><Relationship Id="rId7" Type="http://schemas.openxmlformats.org/officeDocument/2006/relationships/image" Target="../media/image135.jpe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4.jpeg"/><Relationship Id="rId5" Type="http://schemas.openxmlformats.org/officeDocument/2006/relationships/image" Target="../media/image133.jpeg"/><Relationship Id="rId4" Type="http://schemas.openxmlformats.org/officeDocument/2006/relationships/image" Target="../media/image132.png"/><Relationship Id="rId9" Type="http://schemas.openxmlformats.org/officeDocument/2006/relationships/image" Target="../media/image13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jpeg"/><Relationship Id="rId13" Type="http://schemas.openxmlformats.org/officeDocument/2006/relationships/image" Target="../media/image149.jpeg"/><Relationship Id="rId3" Type="http://schemas.openxmlformats.org/officeDocument/2006/relationships/image" Target="../media/image139.jpeg"/><Relationship Id="rId7" Type="http://schemas.openxmlformats.org/officeDocument/2006/relationships/image" Target="../media/image143.jpeg"/><Relationship Id="rId12" Type="http://schemas.openxmlformats.org/officeDocument/2006/relationships/image" Target="../media/image148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jpeg"/><Relationship Id="rId11" Type="http://schemas.openxmlformats.org/officeDocument/2006/relationships/image" Target="../media/image147.jpeg"/><Relationship Id="rId5" Type="http://schemas.openxmlformats.org/officeDocument/2006/relationships/image" Target="../media/image141.jpeg"/><Relationship Id="rId10" Type="http://schemas.openxmlformats.org/officeDocument/2006/relationships/image" Target="../media/image146.jpeg"/><Relationship Id="rId4" Type="http://schemas.openxmlformats.org/officeDocument/2006/relationships/image" Target="../media/image140.jpeg"/><Relationship Id="rId9" Type="http://schemas.openxmlformats.org/officeDocument/2006/relationships/image" Target="../media/image14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jpeg"/><Relationship Id="rId3" Type="http://schemas.openxmlformats.org/officeDocument/2006/relationships/image" Target="../media/image151.jpeg"/><Relationship Id="rId7" Type="http://schemas.openxmlformats.org/officeDocument/2006/relationships/image" Target="../media/image155.pn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jpeg"/><Relationship Id="rId5" Type="http://schemas.openxmlformats.org/officeDocument/2006/relationships/image" Target="../media/image153.jpeg"/><Relationship Id="rId4" Type="http://schemas.openxmlformats.org/officeDocument/2006/relationships/image" Target="../media/image152.jpeg"/><Relationship Id="rId9" Type="http://schemas.openxmlformats.org/officeDocument/2006/relationships/image" Target="../media/image157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3.png"/><Relationship Id="rId3" Type="http://schemas.openxmlformats.org/officeDocument/2006/relationships/image" Target="../media/image158.jpeg"/><Relationship Id="rId7" Type="http://schemas.openxmlformats.org/officeDocument/2006/relationships/image" Target="../media/image16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1.jpeg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3" Type="http://schemas.openxmlformats.org/officeDocument/2006/relationships/image" Target="../media/image164.png"/><Relationship Id="rId7" Type="http://schemas.openxmlformats.org/officeDocument/2006/relationships/image" Target="../media/image16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7.jpeg"/><Relationship Id="rId5" Type="http://schemas.openxmlformats.org/officeDocument/2006/relationships/image" Target="../media/image166.jpeg"/><Relationship Id="rId4" Type="http://schemas.openxmlformats.org/officeDocument/2006/relationships/image" Target="../media/image16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1.jpeg"/><Relationship Id="rId3" Type="http://schemas.openxmlformats.org/officeDocument/2006/relationships/image" Target="../media/image172.jpeg"/><Relationship Id="rId7" Type="http://schemas.openxmlformats.org/officeDocument/2006/relationships/image" Target="../media/image176.jpeg"/><Relationship Id="rId12" Type="http://schemas.openxmlformats.org/officeDocument/2006/relationships/image" Target="../media/image165.jpeg"/><Relationship Id="rId2" Type="http://schemas.openxmlformats.org/officeDocument/2006/relationships/image" Target="../media/image1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5.jpeg"/><Relationship Id="rId11" Type="http://schemas.openxmlformats.org/officeDocument/2006/relationships/image" Target="../media/image180.jpeg"/><Relationship Id="rId5" Type="http://schemas.openxmlformats.org/officeDocument/2006/relationships/image" Target="../media/image174.jpeg"/><Relationship Id="rId10" Type="http://schemas.openxmlformats.org/officeDocument/2006/relationships/image" Target="../media/image179.jpeg"/><Relationship Id="rId4" Type="http://schemas.openxmlformats.org/officeDocument/2006/relationships/image" Target="../media/image173.jpeg"/><Relationship Id="rId9" Type="http://schemas.openxmlformats.org/officeDocument/2006/relationships/image" Target="../media/image178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7.jpeg"/><Relationship Id="rId3" Type="http://schemas.openxmlformats.org/officeDocument/2006/relationships/image" Target="../media/image183.jpeg"/><Relationship Id="rId7" Type="http://schemas.openxmlformats.org/officeDocument/2006/relationships/image" Target="../media/image186.jpe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5.jpeg"/><Relationship Id="rId5" Type="http://schemas.openxmlformats.org/officeDocument/2006/relationships/image" Target="../media/image184.jpeg"/><Relationship Id="rId4" Type="http://schemas.openxmlformats.org/officeDocument/2006/relationships/image" Target="../media/image173.jpeg"/><Relationship Id="rId9" Type="http://schemas.openxmlformats.org/officeDocument/2006/relationships/image" Target="../media/image188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jpeg"/><Relationship Id="rId13" Type="http://schemas.openxmlformats.org/officeDocument/2006/relationships/image" Target="../media/image199.jpeg"/><Relationship Id="rId18" Type="http://schemas.openxmlformats.org/officeDocument/2006/relationships/image" Target="../media/image204.jpeg"/><Relationship Id="rId3" Type="http://schemas.openxmlformats.org/officeDocument/2006/relationships/image" Target="../media/image190.jpeg"/><Relationship Id="rId21" Type="http://schemas.openxmlformats.org/officeDocument/2006/relationships/image" Target="../media/image42.jpeg"/><Relationship Id="rId7" Type="http://schemas.openxmlformats.org/officeDocument/2006/relationships/image" Target="../media/image194.jpeg"/><Relationship Id="rId12" Type="http://schemas.openxmlformats.org/officeDocument/2006/relationships/image" Target="../media/image198.jpeg"/><Relationship Id="rId17" Type="http://schemas.openxmlformats.org/officeDocument/2006/relationships/image" Target="../media/image203.jpeg"/><Relationship Id="rId25" Type="http://schemas.openxmlformats.org/officeDocument/2006/relationships/image" Target="../media/image210.jpeg"/><Relationship Id="rId2" Type="http://schemas.openxmlformats.org/officeDocument/2006/relationships/image" Target="../media/image189.jpeg"/><Relationship Id="rId16" Type="http://schemas.openxmlformats.org/officeDocument/2006/relationships/image" Target="../media/image202.jpeg"/><Relationship Id="rId20" Type="http://schemas.openxmlformats.org/officeDocument/2006/relationships/image" Target="../media/image20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3.jpeg"/><Relationship Id="rId11" Type="http://schemas.openxmlformats.org/officeDocument/2006/relationships/image" Target="../media/image197.jpeg"/><Relationship Id="rId24" Type="http://schemas.openxmlformats.org/officeDocument/2006/relationships/image" Target="../media/image209.jpeg"/><Relationship Id="rId5" Type="http://schemas.openxmlformats.org/officeDocument/2006/relationships/image" Target="../media/image192.jpeg"/><Relationship Id="rId15" Type="http://schemas.openxmlformats.org/officeDocument/2006/relationships/image" Target="../media/image201.jpeg"/><Relationship Id="rId23" Type="http://schemas.openxmlformats.org/officeDocument/2006/relationships/image" Target="../media/image208.png"/><Relationship Id="rId10" Type="http://schemas.openxmlformats.org/officeDocument/2006/relationships/image" Target="../media/image196.png"/><Relationship Id="rId19" Type="http://schemas.openxmlformats.org/officeDocument/2006/relationships/image" Target="../media/image205.png"/><Relationship Id="rId4" Type="http://schemas.openxmlformats.org/officeDocument/2006/relationships/image" Target="../media/image191.jpeg"/><Relationship Id="rId9" Type="http://schemas.openxmlformats.org/officeDocument/2006/relationships/image" Target="../media/image107.png"/><Relationship Id="rId14" Type="http://schemas.openxmlformats.org/officeDocument/2006/relationships/image" Target="../media/image200.jpeg"/><Relationship Id="rId22" Type="http://schemas.openxmlformats.org/officeDocument/2006/relationships/image" Target="../media/image20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jpeg"/><Relationship Id="rId2" Type="http://schemas.openxmlformats.org/officeDocument/2006/relationships/image" Target="../media/image2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9.png"/><Relationship Id="rId3" Type="http://schemas.openxmlformats.org/officeDocument/2006/relationships/image" Target="../media/image214.jpeg"/><Relationship Id="rId7" Type="http://schemas.openxmlformats.org/officeDocument/2006/relationships/image" Target="../media/image218.png"/><Relationship Id="rId2" Type="http://schemas.openxmlformats.org/officeDocument/2006/relationships/image" Target="../media/image2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7.jpeg"/><Relationship Id="rId5" Type="http://schemas.openxmlformats.org/officeDocument/2006/relationships/image" Target="../media/image216.jpeg"/><Relationship Id="rId10" Type="http://schemas.openxmlformats.org/officeDocument/2006/relationships/image" Target="../media/image221.png"/><Relationship Id="rId4" Type="http://schemas.openxmlformats.org/officeDocument/2006/relationships/image" Target="../media/image215.png"/><Relationship Id="rId9" Type="http://schemas.openxmlformats.org/officeDocument/2006/relationships/image" Target="../media/image2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8156" y="1560135"/>
            <a:ext cx="1121568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4400" b="1" dirty="0" smtClean="0">
                <a:ln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приёмов мнемотехники в логопедической практике</a:t>
            </a:r>
            <a:endParaRPr lang="ru-RU" sz="4400" b="1" dirty="0">
              <a:ln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5653835" y="4382307"/>
            <a:ext cx="2933701" cy="1779030"/>
          </a:xfrm>
          <a:ln>
            <a:solidFill>
              <a:schemeClr val="accent1"/>
            </a:solidFill>
          </a:ln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dirty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400" dirty="0" smtClean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 </a:t>
            </a:r>
            <a:r>
              <a:rPr lang="ru-RU" sz="2400" dirty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</a:t>
            </a:r>
          </a:p>
          <a:p>
            <a:pPr algn="ctr"/>
            <a:r>
              <a:rPr lang="ru-RU" sz="2400" dirty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детский </a:t>
            </a:r>
            <a:r>
              <a:rPr lang="ru-RU" sz="2400" dirty="0" smtClean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2 «</a:t>
            </a:r>
            <a:r>
              <a:rPr lang="ru-RU" sz="2400" dirty="0" smtClean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Изюминка</a:t>
            </a:r>
            <a:r>
              <a:rPr lang="ru-RU" sz="2400" dirty="0" smtClean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dirty="0" smtClean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Дагестанские Огни</a:t>
            </a:r>
            <a:endParaRPr lang="ru-RU" sz="2400" dirty="0">
              <a:ln w="18000">
                <a:solidFill>
                  <a:srgbClr val="3333CC"/>
                </a:solidFill>
                <a:prstDash val="solid"/>
                <a:miter lim="800000"/>
              </a:ln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Рисунок 3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6772" y="3077786"/>
            <a:ext cx="9918456" cy="124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136033" y="5368303"/>
            <a:ext cx="2567818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r"/>
            <a:r>
              <a:rPr lang="ru-RU" sz="2400" dirty="0" smtClean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</a:p>
          <a:p>
            <a:pPr algn="r"/>
            <a:r>
              <a:rPr lang="ru-RU" sz="2400" dirty="0" smtClean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sz="2400" dirty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smtClean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логопед</a:t>
            </a:r>
          </a:p>
          <a:p>
            <a:pPr algn="r"/>
            <a:r>
              <a:rPr lang="ru-RU" sz="2400" dirty="0" err="1" smtClean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Нурахмедова</a:t>
            </a:r>
            <a:r>
              <a:rPr lang="ru-RU" sz="2400" dirty="0" smtClean="0">
                <a:ln w="18000">
                  <a:solidFill>
                    <a:srgbClr val="3333CC"/>
                  </a:solidFill>
                  <a:prstDash val="solid"/>
                  <a:miter lim="800000"/>
                </a:ln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 Д.Т.</a:t>
            </a:r>
            <a:endParaRPr lang="ru-RU" sz="2400" dirty="0" smtClean="0">
              <a:ln w="18000">
                <a:solidFill>
                  <a:srgbClr val="3333CC"/>
                </a:solidFill>
                <a:prstDash val="solid"/>
                <a:miter lim="800000"/>
              </a:ln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 descr="F:\Мнемотехника\Лото предлоги.jpe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09600" y="4727909"/>
            <a:ext cx="2564531" cy="17372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Picture 2" descr="ÐÐ°ÑÑÐ¸Ð½ÐºÐ¸ Ð¿Ð¾ Ð·Ð°Ð¿ÑÐ¾ÑÑ ÐºÐ°ÑÑÐ¸Ð½ÐºÐ° ÐºÐ»ÑÐ±Ð¾Ðº ÑÐºÐ°ÑÐ¸Ð»ÑÑ Ð¿Ð¾Ð´ ÑÑÑÐ»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6503" y="4470734"/>
            <a:ext cx="2054959" cy="185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41345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454604"/>
            <a:ext cx="3981450" cy="1143000"/>
          </a:xfrm>
        </p:spPr>
        <p:txBody>
          <a:bodyPr/>
          <a:lstStyle/>
          <a:p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Пройди по лабиринту и назови слова со звуком Л</a:t>
            </a:r>
            <a:b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начни движение от звёздочки)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ÐÐ°ÑÑÐ¸Ð½ÐºÐ¸ Ð¿Ð¾ Ð·Ð°Ð¿ÑÐ¾ÑÑ ÐºÐ°ÑÑÐ¸Ð½ÐºÐ° ÐºÐ»ÑÐ±Ð¾Ðº ÑÐºÐ°ÑÐ¸Ð»ÑÑ Ð¿Ð¾Ð´ ÑÑÑÐ»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2877" y="428478"/>
            <a:ext cx="6704811" cy="604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500681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Картинки по запросу картинка гнездо ласточки для детей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86299" y="0"/>
            <a:ext cx="1705701" cy="20193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71500" y="454604"/>
            <a:ext cx="3216729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Помоги</a:t>
            </a:r>
            <a:r>
              <a:rPr kumimoji="0" lang="ru-RU" sz="32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ласточке долететь до гнезда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aseline="0" dirty="0" smtClean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Передвигайся по картинкам, на которых изображены предметы со звуком Л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696789" y="587828"/>
          <a:ext cx="6884124" cy="57084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1031"/>
                <a:gridCol w="1721031"/>
                <a:gridCol w="1721031"/>
                <a:gridCol w="1721031"/>
              </a:tblGrid>
              <a:tr h="19028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028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028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53250" name="Picture 2" descr="Картинки по запросу картинка бабочка для детей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3544" y="837287"/>
            <a:ext cx="1449976" cy="1385917"/>
          </a:xfrm>
          <a:prstGeom prst="roundRect">
            <a:avLst/>
          </a:prstGeom>
          <a:noFill/>
        </p:spPr>
      </p:pic>
      <p:pic>
        <p:nvPicPr>
          <p:cNvPr id="8" name="Picture 8" descr="Похожее изображени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163" y="4702629"/>
            <a:ext cx="1499531" cy="1217394"/>
          </a:xfrm>
          <a:prstGeom prst="rect">
            <a:avLst/>
          </a:prstGeom>
          <a:noFill/>
        </p:spPr>
      </p:pic>
      <p:pic>
        <p:nvPicPr>
          <p:cNvPr id="10" name="Picture 32" descr="Картинки по запросу картинка лампа для детей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49069" y="2681305"/>
            <a:ext cx="1516108" cy="1516108"/>
          </a:xfrm>
          <a:prstGeom prst="rect">
            <a:avLst/>
          </a:prstGeom>
          <a:noFill/>
        </p:spPr>
      </p:pic>
      <p:pic>
        <p:nvPicPr>
          <p:cNvPr id="53252" name="Picture 4" descr="Картинки по запросу картинка лопата для детей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54382" y="4689565"/>
            <a:ext cx="1609268" cy="1421674"/>
          </a:xfrm>
          <a:prstGeom prst="rect">
            <a:avLst/>
          </a:prstGeom>
          <a:noFill/>
        </p:spPr>
      </p:pic>
      <p:pic>
        <p:nvPicPr>
          <p:cNvPr id="13" name="Picture 2" descr="ÐÐ°ÑÑÐ¸Ð½ÐºÐ¸ Ð¿Ð¾ Ð·Ð°Ð¿ÑÐ¾ÑÑ ÐºÐ°ÑÑÐ¸Ð½ÐºÐ° Ð»ÑÐº Ð´Ð»Ñ Ð´ÐµÑÐµÐ¹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07926" y="2685169"/>
            <a:ext cx="1377046" cy="161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3254" name="Picture 6" descr="Похожее изображение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32561" y="686798"/>
            <a:ext cx="1378536" cy="1705587"/>
          </a:xfrm>
          <a:prstGeom prst="rect">
            <a:avLst/>
          </a:prstGeom>
          <a:noFill/>
        </p:spPr>
      </p:pic>
      <p:pic>
        <p:nvPicPr>
          <p:cNvPr id="53256" name="Picture 8" descr="Похожее изображение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0275" y="627018"/>
            <a:ext cx="1594712" cy="1828798"/>
          </a:xfrm>
          <a:prstGeom prst="rect">
            <a:avLst/>
          </a:prstGeom>
          <a:noFill/>
        </p:spPr>
      </p:pic>
      <p:pic>
        <p:nvPicPr>
          <p:cNvPr id="53258" name="Picture 10" descr="Похожее изображение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3879" y="822961"/>
            <a:ext cx="1300210" cy="1397726"/>
          </a:xfrm>
          <a:prstGeom prst="rect">
            <a:avLst/>
          </a:prstGeom>
          <a:noFill/>
        </p:spPr>
      </p:pic>
      <p:pic>
        <p:nvPicPr>
          <p:cNvPr id="53260" name="Picture 12" descr="Картинки по запросу картинка мишка для детей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9762" y="2599508"/>
            <a:ext cx="1541970" cy="1619069"/>
          </a:xfrm>
          <a:prstGeom prst="rect">
            <a:avLst/>
          </a:prstGeom>
          <a:noFill/>
        </p:spPr>
      </p:pic>
      <p:pic>
        <p:nvPicPr>
          <p:cNvPr id="53262" name="Picture 14" descr="Похожее изображение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04811" y="4478964"/>
            <a:ext cx="1210400" cy="1712830"/>
          </a:xfrm>
          <a:prstGeom prst="rect">
            <a:avLst/>
          </a:prstGeom>
          <a:noFill/>
        </p:spPr>
      </p:pic>
      <p:pic>
        <p:nvPicPr>
          <p:cNvPr id="53264" name="Picture 16" descr="Похожее изображение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1815" y="4598127"/>
            <a:ext cx="1497599" cy="1567542"/>
          </a:xfrm>
          <a:prstGeom prst="rect">
            <a:avLst/>
          </a:prstGeom>
          <a:noFill/>
        </p:spPr>
      </p:pic>
      <p:pic>
        <p:nvPicPr>
          <p:cNvPr id="53266" name="Picture 18" descr="Похожее изображение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7841" y="2687553"/>
            <a:ext cx="1428114" cy="1573616"/>
          </a:xfrm>
          <a:prstGeom prst="rect">
            <a:avLst/>
          </a:prstGeom>
          <a:noFill/>
        </p:spPr>
      </p:pic>
      <p:pic>
        <p:nvPicPr>
          <p:cNvPr id="53268" name="Picture 20" descr="Картинки по запросу картинка ласточка для детей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59" b="5677"/>
          <a:stretch>
            <a:fillRect/>
          </a:stretch>
        </p:blipFill>
        <p:spPr bwMode="auto">
          <a:xfrm flipH="1">
            <a:off x="1734670" y="4936384"/>
            <a:ext cx="1543984" cy="10341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3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56 -0.0044 C 0.07119 1.11111E-6 0.07523 0.00139 0.08265 0.00324 C 0.09658 0.01551 0.11193 0.00417 0.12638 0.01157 C 0.20122 0.01065 0.2758 0.01065 0.35064 0.0088 C 0.35741 0.00833 0.36431 -0.00093 0.37082 -0.00139 C 0.39477 -0.00301 0.41872 -0.00347 0.44253 -0.0044 C 0.44136 -0.03565 0.43876 -0.06597 0.43603 -0.09653 C 0.43551 -0.12176 0.43512 -0.14167 0.43186 -0.16505 C 0.43342 -0.45 0.41143 -0.36065 0.54809 -0.35764 C 0.55004 -0.35648 0.55187 -0.35602 0.55369 -0.35486 C 0.55681 -0.35324 0.56319 -0.34977 0.56319 -0.34931 C 0.56996 -0.3507 0.57712 -0.34699 0.58349 -0.35232 C 0.58519 -0.35324 0.58297 -0.36088 0.58232 -0.36551 C 0.5818 -0.3706 0.58037 -0.38125 0.58037 -0.38102 C 0.57907 -0.4044 0.57751 -0.42708 0.5749 -0.44954 C 0.5723 -0.51945 0.56801 -0.51042 0.57386 -0.62384 C 0.57412 -0.62963 0.57803 -0.62824 0.58037 -0.6287 C 0.58349 -0.62986 0.58675 -0.63056 0.58987 -0.63171 C 0.60419 -0.64259 0.69127 -0.63171 0.71157 -0.63171 " pathEditMode="relative" rAng="0" ptsTypes="ffffffffffffffffffA">
                                      <p:cBhvr>
                                        <p:cTn id="6" dur="3000" fill="hold"/>
                                        <p:tgtEl>
                                          <p:spTgt spid="532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300" y="-30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268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«Один – много»</a:t>
            </a:r>
            <a:endParaRPr lang="ru-RU" sz="4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280048531"/>
              </p:ext>
            </p:extLst>
          </p:nvPr>
        </p:nvGraphicFramePr>
        <p:xfrm>
          <a:off x="983457" y="1303405"/>
          <a:ext cx="10225086" cy="5040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8362"/>
                <a:gridCol w="3408362"/>
                <a:gridCol w="3408362"/>
              </a:tblGrid>
              <a:tr h="1680082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008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008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6757" y="1777285"/>
            <a:ext cx="3298485" cy="242122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2" name="Picture 18" descr="Картинки по запросу картинка ласточка для детей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8039" y="3129717"/>
            <a:ext cx="1808540" cy="1470495"/>
          </a:xfrm>
          <a:prstGeom prst="rect">
            <a:avLst/>
          </a:prstGeom>
          <a:noFill/>
        </p:spPr>
      </p:pic>
      <p:pic>
        <p:nvPicPr>
          <p:cNvPr id="14" name="Picture 28" descr="Похожее изображени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31881" y="4714028"/>
            <a:ext cx="1815104" cy="1515806"/>
          </a:xfrm>
          <a:prstGeom prst="rect">
            <a:avLst/>
          </a:prstGeom>
          <a:noFill/>
        </p:spPr>
      </p:pic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5032" y="4696185"/>
            <a:ext cx="2114551" cy="155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3622" y="4725164"/>
            <a:ext cx="1769906" cy="1551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93248" y="3046844"/>
            <a:ext cx="1553368" cy="155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82506" y="1108546"/>
            <a:ext cx="1779587" cy="1779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ÐÐ°ÑÑÐ¸Ð½ÐºÐ¸ Ð¿Ð¾ Ð·Ð°Ð¿ÑÐ¾ÑÑ ÐºÐ°ÑÑÐ¸Ð½ÐºÐ° Ð´ÑÑÐµÐ» Ð´Ð»Ñ Ð´ÐµÑÐµÐ¹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flipH="1">
            <a:off x="1887446" y="878991"/>
            <a:ext cx="1609725" cy="2009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1617180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Игра «Назови ласково»</a:t>
            </a:r>
            <a:endParaRPr lang="ru-RU" sz="4000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59656241"/>
              </p:ext>
            </p:extLst>
          </p:nvPr>
        </p:nvGraphicFramePr>
        <p:xfrm>
          <a:off x="983457" y="1303405"/>
          <a:ext cx="10225086" cy="5040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8362"/>
                <a:gridCol w="3408362"/>
                <a:gridCol w="3408362"/>
              </a:tblGrid>
              <a:tr h="168008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008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008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1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7582" y="1822344"/>
            <a:ext cx="3085476" cy="235777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056" name="Picture 8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46133" y="3061679"/>
            <a:ext cx="2179501" cy="1499806"/>
          </a:xfrm>
          <a:prstGeom prst="rect">
            <a:avLst/>
          </a:prstGeom>
          <a:noFill/>
        </p:spPr>
      </p:pic>
      <p:pic>
        <p:nvPicPr>
          <p:cNvPr id="10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770690" y="1157288"/>
            <a:ext cx="1846060" cy="1727655"/>
          </a:xfrm>
          <a:prstGeom prst="rect">
            <a:avLst/>
          </a:prstGeom>
          <a:noFill/>
        </p:spPr>
      </p:pic>
      <p:pic>
        <p:nvPicPr>
          <p:cNvPr id="5122" name="Picture 2" descr="ÐÐ°ÑÑÐ¸Ð½ÐºÐ¸ Ð¿Ð¾ Ð·Ð°Ð¿ÑÐ¾ÑÑ ÐºÐ°ÑÑÐ¸Ð½ÐºÐ° ÐºÑÐºÐ»Ð° Ð´Ð»Ñ Ð´ÐµÑÐµÐ¹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44418" y="3031060"/>
            <a:ext cx="1725532" cy="1625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70584" y="4745469"/>
            <a:ext cx="1599366" cy="1592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ÐÐ°ÑÑÐ¸Ð½ÐºÐ¸ Ð¿Ð¾ Ð·Ð°Ð¿ÑÐ¾ÑÑ ÐºÐ°ÑÑÐ¸Ð½ÐºÐ° Ð¼Ð¾Ð»Ð¾ÑÐ¾Ðº Ð´Ð»Ñ Ð´ÐµÑÐµÐ¹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3500" y="4851142"/>
            <a:ext cx="1905000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ÐÐ°ÑÑÐ¸Ð½ÐºÐ¸ Ð¿Ð¾ Ð·Ð°Ð¿ÑÐ¾ÑÑ ÐºÐ°ÑÑÐ¸Ð½ÐºÐ° Ð»Ð¾ÑÐ°Ð´ÐºÐ° Ð´Ð»Ñ Ð´ÐµÑÐµÐ¹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3128" y="4770369"/>
            <a:ext cx="1737107" cy="152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ÐÐ°ÑÑÐ¸Ð½ÐºÐ¸ Ð¿Ð¾ Ð·Ð°Ð¿ÑÐ¾ÑÑ ÐºÐ°ÑÑÐ¸Ð½ÐºÐ° Ð»Ð¾Ð¿Ð°ÑÐºÐ° Ð´Ð»Ñ Ð´ÐµÑÐµÐ¹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228188" y="4770369"/>
            <a:ext cx="2798753" cy="1381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10" cstate="email">
            <a:lum bright="-12000" contrast="54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1515" y="1116403"/>
            <a:ext cx="1608435" cy="176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«Скажи наоборот»</a:t>
            </a:r>
            <a:endParaRPr lang="ru-RU" sz="4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94352555"/>
              </p:ext>
            </p:extLst>
          </p:nvPr>
        </p:nvGraphicFramePr>
        <p:xfrm>
          <a:off x="983457" y="1303405"/>
          <a:ext cx="10225086" cy="50402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8362"/>
                <a:gridCol w="3408362"/>
                <a:gridCol w="3408362"/>
              </a:tblGrid>
              <a:tr h="168008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008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008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Рисунок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8309" y="1906073"/>
            <a:ext cx="3169959" cy="2202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069938" y="3128963"/>
            <a:ext cx="2913158" cy="144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682938" y="4805014"/>
            <a:ext cx="2901309" cy="1408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400175" y="3128963"/>
            <a:ext cx="26574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357313" y="4929188"/>
            <a:ext cx="2686050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421606" y="1214437"/>
            <a:ext cx="2557463" cy="1685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370156" y="1154639"/>
            <a:ext cx="2314576" cy="1757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flipH="1">
            <a:off x="8069938" y="4773385"/>
            <a:ext cx="1377098" cy="141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flipH="1">
            <a:off x="9709059" y="4793455"/>
            <a:ext cx="1353808" cy="14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704150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24331154"/>
              </p:ext>
            </p:extLst>
          </p:nvPr>
        </p:nvGraphicFramePr>
        <p:xfrm>
          <a:off x="1211913" y="1326522"/>
          <a:ext cx="9703737" cy="50171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4579"/>
                <a:gridCol w="3234579"/>
                <a:gridCol w="3234579"/>
              </a:tblGrid>
              <a:tr h="2459376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 smtClean="0">
                        <a:ln w="3810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dirty="0" smtClean="0">
                        <a:ln w="3810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dirty="0" smtClean="0">
                        <a:ln w="3810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dirty="0" smtClean="0">
                        <a:ln w="3810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dirty="0" smtClean="0">
                        <a:ln w="3810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endParaRPr lang="ru-RU" sz="2400" dirty="0" smtClean="0">
                        <a:ln w="38100"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557751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  <a:p>
                      <a:pPr algn="ctr"/>
                      <a:endParaRPr lang="ru-RU" dirty="0" smtClean="0">
                        <a:ln w="38100">
                          <a:solidFill>
                            <a:schemeClr val="tx1"/>
                          </a:solidFill>
                        </a:ln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«Четвёртый лишний»</a:t>
            </a:r>
            <a:endParaRPr lang="ru-RU" sz="4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Ромб 15"/>
          <p:cNvSpPr/>
          <p:nvPr/>
        </p:nvSpPr>
        <p:spPr>
          <a:xfrm>
            <a:off x="4191365" y="1326523"/>
            <a:ext cx="3809271" cy="5017126"/>
          </a:xfrm>
          <a:prstGeom prst="diamond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Рисунок 2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54489" y="2994819"/>
            <a:ext cx="2420997" cy="16629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ÐÐ°ÑÑÐ¸Ð½ÐºÐ¸ Ð¿Ð¾ Ð·Ð°Ð¿ÑÐ¾ÑÑ ÐºÐ°ÑÑÐ¸Ð½ÐºÐ° Ð»ÑÐº Ð´Ð»Ñ Ð´ÐµÑÐµÐ¹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4286" y="1417638"/>
            <a:ext cx="1923386" cy="225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ÐÐ°ÑÑÐ¸Ð½ÐºÐ¸ Ð¿Ð¾ Ð·Ð°Ð¿ÑÐ¾ÑÑ ÐºÐ°ÑÑÐ¸Ð½ÐºÐ° ÑÐ±Ð»Ð¾ÐºÐ¾ Ð´Ð»Ñ Ð´ÐµÑÐµÐ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6927" y="4017329"/>
            <a:ext cx="1860745" cy="2165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ÐÐ°ÑÑÐ¸Ð½ÐºÐ¸ Ð¿Ð¾ Ð·Ð°Ð¿ÑÐ¾ÑÑ ÐºÐ°ÑÑÐ¸Ð½ÐºÐ° ÑÐ²ÑÐºÐ»Ð° Ð´Ð»Ñ Ð´ÐµÑÐµÐ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31957" y="1417638"/>
            <a:ext cx="2524125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15162" y="4606455"/>
            <a:ext cx="3778660" cy="157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6190139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66879071"/>
              </p:ext>
            </p:extLst>
          </p:nvPr>
        </p:nvGraphicFramePr>
        <p:xfrm>
          <a:off x="385760" y="4393407"/>
          <a:ext cx="11444288" cy="2214563"/>
        </p:xfrm>
        <a:graphic>
          <a:graphicData uri="http://schemas.openxmlformats.org/drawingml/2006/table">
            <a:tbl>
              <a:tblPr/>
              <a:tblGrid>
                <a:gridCol w="11444288"/>
              </a:tblGrid>
              <a:tr h="221456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rgbClr val="0070C0"/>
                      </a:solidFill>
                      <a:prstDash val="soli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0070C0"/>
                      </a:solidFill>
                      <a:prstDash val="soli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19459706"/>
              </p:ext>
            </p:extLst>
          </p:nvPr>
        </p:nvGraphicFramePr>
        <p:xfrm>
          <a:off x="385760" y="1516944"/>
          <a:ext cx="11415714" cy="2214403"/>
        </p:xfrm>
        <a:graphic>
          <a:graphicData uri="http://schemas.openxmlformats.org/drawingml/2006/table">
            <a:tbl>
              <a:tblPr/>
              <a:tblGrid>
                <a:gridCol w="11415714"/>
              </a:tblGrid>
              <a:tr h="221440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rgbClr val="FF0000"/>
                      </a:solidFill>
                      <a:prstDash val="soli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0000"/>
                      </a:solidFill>
                      <a:prstDash val="soli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45669"/>
            <a:ext cx="10972800" cy="1143000"/>
          </a:xfrm>
        </p:spPr>
        <p:txBody>
          <a:bodyPr/>
          <a:lstStyle/>
          <a:p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словосочетаний </a:t>
            </a:r>
            <a:b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«Подружи картинки»</a:t>
            </a:r>
            <a:endParaRPr lang="ru-RU" sz="4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8" name="Picture 4" descr="ÐÐ°ÑÑÐ¸Ð½ÐºÐ¸ Ð¿Ð¾ Ð·Ð°Ð¿ÑÐ¾ÑÑ ÐºÐ°ÑÑÐ¸Ð½ÐºÐ¸ ÑÐ¾ÑÑÐ°Ð²Ñ Ð¿ÑÐµÐ´Ð»Ð¾Ð¶ÐµÐ½Ð¸Ðµ ÑÐ¾ Ð·Ð²ÑÐºÐ¾Ð¼ Ð»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58994" y="4982678"/>
            <a:ext cx="1641687" cy="994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ÐÐ°ÑÑÐ¸Ð½ÐºÐ¸ Ð¿Ð¾ Ð·Ð°Ð¿ÑÐ¾ÑÑ ÐºÐ°ÑÑÐ¸Ð½ÐºÐ¸ ÑÐ¾ÑÑÐ°Ð²Ñ Ð¿ÑÐµÐ´Ð»Ð¾Ð¶ÐµÐ½Ð¸Ðµ ÑÐ¾ Ð·Ð²ÑÐºÐ¾Ð¼ Ð»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607818" y="4479131"/>
            <a:ext cx="1042988" cy="212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ÐÐ°ÑÑÐ¸Ð½ÐºÐ¸ Ð¿Ð¾ Ð·Ð°Ð¿ÑÐ¾ÑÑ ÐºÐ°ÑÑÐ¸Ð½ÐºÐ¸ ÑÐ¾ÑÑÐ°Ð²Ñ Ð¿ÑÐµÐ´Ð»Ð¾Ð¶ÐµÐ½Ð¸Ðµ ÑÐ¾ Ð·Ð²ÑÐºÐ¾Ð¼ Ð»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135142" y="5059042"/>
            <a:ext cx="1657349" cy="1187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ÐÐ°ÑÑÐ¸Ð½ÐºÐ¸ Ð¿Ð¾ Ð·Ð°Ð¿ÑÐ¾ÑÑ ÐºÐ°ÑÑÐ¸Ð½ÐºÐ¸ ÑÐ¾ÑÑÐ°Ð²Ñ Ð¿ÑÐµÐ´Ð»Ð¾Ð¶ÐµÐ½Ð¸Ðµ ÑÐ¾ Ð·Ð²ÑÐºÐ¾Ð¼ Ð»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542880" y="4714876"/>
            <a:ext cx="12001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ÐÐ°ÑÑÐ¸Ð½ÐºÐ¸ Ð¿Ð¾ Ð·Ð°Ð¿ÑÐ¾ÑÑ ÐºÐ°ÑÑÐ¸Ð½ÐºÐ¸ ÑÐ¾ÑÑÐ°Ð²Ñ Ð¿ÑÐµÐ´Ð»Ð¾Ð¶ÐµÐ½Ð¸Ðµ ÑÐ¾ Ð·Ð²ÑÐºÐ¾Ð¼ Ð»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006379" y="4955784"/>
            <a:ext cx="1701611" cy="1210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Похожее изображение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984208" y="1795770"/>
            <a:ext cx="1680820" cy="1573013"/>
          </a:xfrm>
          <a:prstGeom prst="rect">
            <a:avLst/>
          </a:prstGeom>
          <a:noFill/>
        </p:spPr>
      </p:pic>
      <p:pic>
        <p:nvPicPr>
          <p:cNvPr id="11" name="Picture 8" descr="Похожее изображение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1636" y="2050238"/>
            <a:ext cx="1604579" cy="1252574"/>
          </a:xfrm>
          <a:prstGeom prst="rect">
            <a:avLst/>
          </a:prstGeom>
          <a:noFill/>
        </p:spPr>
      </p:pic>
      <p:pic>
        <p:nvPicPr>
          <p:cNvPr id="12" name="Picture 2" descr="ÐÐ°ÑÑÐ¸Ð½ÐºÐ¸ Ð¿Ð¾ Ð·Ð°Ð¿ÑÐ¾ÑÑ ÐºÐ°ÑÑÐ¸Ð½ÐºÐ¸ ÑÐ¾ÑÑÐ°Ð²Ñ Ð¿ÑÐµÐ´Ð»Ð¾Ð¶ÐµÐ½Ð¸Ðµ ÑÐ¾ Ð·Ð²ÑÐºÐ¾Ð¼ Ð»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354776" y="1879532"/>
            <a:ext cx="1697256" cy="131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ÐÐ°ÑÑÐ¸Ð½ÐºÐ¸ Ð¿Ð¾ Ð·Ð°Ð¿ÑÐ¾ÑÑ ÐºÐ°ÑÑÐ¸Ð½ÐºÐ¸ ÑÐ¾ÑÑÐ°Ð²Ñ Ð¿ÑÐµÐ´Ð»Ð¾Ð¶ÐµÐ½Ð¸Ðµ ÑÐ¾ Ð·Ð²ÑÐºÐ¾Ð¼ Ð»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243585" y="1724819"/>
            <a:ext cx="1771454" cy="1553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Похожее изображение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61" r="13825" b="8640"/>
          <a:stretch>
            <a:fillRect/>
          </a:stretch>
        </p:blipFill>
        <p:spPr bwMode="auto">
          <a:xfrm>
            <a:off x="2584758" y="4629545"/>
            <a:ext cx="1467274" cy="1616549"/>
          </a:xfrm>
          <a:prstGeom prst="rect">
            <a:avLst/>
          </a:prstGeom>
          <a:noFill/>
        </p:spPr>
      </p:pic>
      <p:pic>
        <p:nvPicPr>
          <p:cNvPr id="14" name="Picture 2" descr="ÐÐ°ÑÑÐ¸Ð½ÐºÐ¸ Ð¿Ð¾ Ð·Ð°Ð¿ÑÐ¾ÑÑ ÐºÐ°ÑÑÐ¸Ð½ÐºÐ¸ ÑÐ¾ÑÑÐ°Ð²Ñ Ð¿ÑÐµÐ´Ð»Ð¾Ð¶ÐµÐ½Ð¸Ðµ ÑÐ¾ Ð·Ð²ÑÐºÐ¾Ð¼ Ð»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77312" y="1552990"/>
            <a:ext cx="1585912" cy="207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-3896"/>
          <a:stretch/>
        </p:blipFill>
        <p:spPr bwMode="auto">
          <a:xfrm>
            <a:off x="8093869" y="1724025"/>
            <a:ext cx="155733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403444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«Жадина» (мой, моя, моё, мои)</a:t>
            </a:r>
            <a:endParaRPr lang="ru-RU" sz="4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547387439"/>
              </p:ext>
            </p:extLst>
          </p:nvPr>
        </p:nvGraphicFramePr>
        <p:xfrm>
          <a:off x="983457" y="1303405"/>
          <a:ext cx="10225086" cy="4962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8362"/>
                <a:gridCol w="3408362"/>
                <a:gridCol w="3408362"/>
              </a:tblGrid>
              <a:tr h="1680082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280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80082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" name="Рисунок 31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4488760" y="1619794"/>
            <a:ext cx="3178133" cy="253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7872" y="3076621"/>
            <a:ext cx="2524642" cy="1430065"/>
          </a:xfrm>
          <a:prstGeom prst="rect">
            <a:avLst/>
          </a:prstGeom>
          <a:noFill/>
        </p:spPr>
      </p:pic>
      <p:pic>
        <p:nvPicPr>
          <p:cNvPr id="12" name="Picture 4" descr="Картинки по запросу картинка лопата для детей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459681" y="3136610"/>
            <a:ext cx="1956073" cy="1410788"/>
          </a:xfrm>
          <a:prstGeom prst="rect">
            <a:avLst/>
          </a:prstGeom>
          <a:noFill/>
        </p:spPr>
      </p:pic>
      <p:pic>
        <p:nvPicPr>
          <p:cNvPr id="11" name="Рисунок 10" descr="https://i.mycdn.me/image?id=805660602071&amp;t=3&amp;plc=WEB&amp;tkn=*7av5By_9n359PqtH4DkKjkPH49w"/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243514" y="4697554"/>
            <a:ext cx="1615800" cy="153821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4" name="Рисунок 13" descr="https://i.mycdn.me/image?id=805660602071&amp;t=3&amp;plc=WEB&amp;tkn=*7av5By_9n359PqtH4DkKjkPH49w"/>
          <p:cNvPicPr/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801100" y="1071563"/>
            <a:ext cx="1385888" cy="178593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5" name="Рисунок 14" descr="https://i.mycdn.me/image?id=805660602071&amp;t=3&amp;plc=WEB&amp;tkn=*7av5By_9n359PqtH4DkKjkPH49w"/>
          <p:cNvPicPr/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857375" y="1185864"/>
            <a:ext cx="1577583" cy="16527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6" name="Рисунок 15" descr="https://i.mycdn.me/image?id=805660602071&amp;t=3&amp;plc=WEB&amp;tkn=*7av5By_9n359PqtH4DkKjkPH49w"/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788755" y="4697554"/>
            <a:ext cx="1553419" cy="145990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7" name="Рисунок 16" descr="https://i.mycdn.me/image?id=805660598231&amp;t=3&amp;plc=WEB&amp;tkn=*qmXb2GcNA8uDzYRXfsoMjPX5wt4"/>
          <p:cNvPicPr/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941800" y="4605478"/>
            <a:ext cx="1800225" cy="16192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36127968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82816717"/>
              </p:ext>
            </p:extLst>
          </p:nvPr>
        </p:nvGraphicFramePr>
        <p:xfrm>
          <a:off x="759824" y="757645"/>
          <a:ext cx="10515600" cy="5930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19768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768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768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6627" name="WordArt 3"/>
          <p:cNvSpPr>
            <a:spLocks noChangeArrowheads="1" noChangeShapeType="1" noTextEdit="1"/>
          </p:cNvSpPr>
          <p:nvPr/>
        </p:nvSpPr>
        <p:spPr bwMode="auto">
          <a:xfrm>
            <a:off x="4772024" y="1457325"/>
            <a:ext cx="2462173" cy="312175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3600" kern="10" spc="0" dirty="0" smtClean="0"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D8D8D8"/>
                </a:solidFill>
                <a:effectLst/>
                <a:latin typeface="Arial Black"/>
              </a:rPr>
              <a:t>4</a:t>
            </a:r>
            <a:endParaRPr lang="ru-RU" sz="3600" kern="10" spc="0" dirty="0">
              <a:ln w="12700">
                <a:solidFill>
                  <a:srgbClr val="000000"/>
                </a:solidFill>
                <a:round/>
                <a:headEnd/>
                <a:tailEnd/>
              </a:ln>
              <a:solidFill>
                <a:srgbClr val="D8D8D8"/>
              </a:solidFill>
              <a:effectLst/>
              <a:latin typeface="Arial Black"/>
            </a:endParaRPr>
          </a:p>
        </p:txBody>
      </p:sp>
      <p:pic>
        <p:nvPicPr>
          <p:cNvPr id="26629" name="Picture 5" descr="Картинки по запросу картинка волк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2186" y="4842687"/>
            <a:ext cx="2874995" cy="1632857"/>
          </a:xfrm>
          <a:prstGeom prst="rect">
            <a:avLst/>
          </a:prstGeom>
          <a:noFill/>
        </p:spPr>
      </p:pic>
      <p:pic>
        <p:nvPicPr>
          <p:cNvPr id="12" name="Рисунок 11" descr="Картинки по запросу картинка белка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83781" y="2822393"/>
            <a:ext cx="1931807" cy="1756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Картинки по запросу картинка лось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597944" y="414525"/>
            <a:ext cx="1817643" cy="2144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809306" y="329681"/>
            <a:ext cx="10515600" cy="457834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«Посчитай» </a:t>
            </a:r>
            <a:endParaRPr lang="ru-RU" sz="4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ÐÐ°ÑÑÐ¸Ð½ÐºÐ¸ Ð¿Ð¾ Ð·Ð°Ð¿ÑÐ¾ÑÑ ÐºÐ°ÑÑÐ¸Ð½ÐºÐ° ÑÐ»Ð¾Ð½Ð° Ð´Ð»Ñ Ð´ÐµÑÐµÐ¹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69749" y="4839225"/>
            <a:ext cx="1908175" cy="1763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2" descr="Похожее изображение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495220" y="4780126"/>
            <a:ext cx="1973334" cy="1868687"/>
          </a:xfrm>
          <a:prstGeom prst="rect">
            <a:avLst/>
          </a:prstGeom>
          <a:noFill/>
        </p:spPr>
      </p:pic>
      <p:pic>
        <p:nvPicPr>
          <p:cNvPr id="1028" name="Picture 4" descr="ÐÐ°ÑÑÐ¸Ð½ÐºÐ¸ Ð¿Ð¾ Ð·Ð°Ð¿ÑÐ¾ÑÑ ÐºÐ°ÑÑÐ¸Ð½ÐºÐ° Ð»Ð¾ÑÐ°Ð´Ñ Ð´Ð»Ñ Ð´ÐµÑÐµÐ¹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5151" y="2890196"/>
            <a:ext cx="2106712" cy="1688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Света\практика по работе\изготовить презентацию\картинки\л\0056566.jpg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495220" y="414525"/>
            <a:ext cx="2126927" cy="214967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53094149"/>
              </p:ext>
            </p:extLst>
          </p:nvPr>
        </p:nvGraphicFramePr>
        <p:xfrm>
          <a:off x="875211" y="1371600"/>
          <a:ext cx="10502538" cy="47940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02538"/>
              </a:tblGrid>
              <a:tr h="4794068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3333CC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Какого цвета?  Какой формы?  Какой величины?  Какой на ощупь?  Какой по вкусу?</a:t>
                      </a:r>
                      <a:endParaRPr lang="ru-RU" sz="2000" dirty="0">
                        <a:solidFill>
                          <a:srgbClr val="3333CC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41161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«Подбери слова-признаки»</a:t>
            </a:r>
            <a:endParaRPr lang="ru-RU" sz="4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image3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lum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052559" y="2325189"/>
            <a:ext cx="1724298" cy="14222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" descr="image34"/>
          <p:cNvPicPr>
            <a:picLocks noChangeAspect="1" noChangeArrowheads="1"/>
          </p:cNvPicPr>
          <p:nvPr/>
        </p:nvPicPr>
        <p:blipFill rotWithShape="1">
          <a:blip r:embed="rId3" cstate="email">
            <a:lum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05840" y="2325189"/>
            <a:ext cx="7724193" cy="1393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851658" y="3747438"/>
            <a:ext cx="2060857" cy="229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25968" y="4154989"/>
            <a:ext cx="1698682" cy="169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38564" y="4404750"/>
            <a:ext cx="3138402" cy="130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/>
          <p:nvPr/>
        </p:nvSpPr>
        <p:spPr>
          <a:xfrm>
            <a:off x="4326781" y="1652132"/>
            <a:ext cx="1620000" cy="1620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494257" y="1665141"/>
            <a:ext cx="1620000" cy="1620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 descr="C:\Users\User\AppData\Local\Temp\Rar$DIa0.352\13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5037" y="1915909"/>
            <a:ext cx="1409427" cy="1149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User\AppData\Local\Temp\Rar$DIa0.572\14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9191" y="1832415"/>
            <a:ext cx="1158040" cy="1294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21718" y="965915"/>
            <a:ext cx="2031002" cy="258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flipH="1">
            <a:off x="8287981" y="3930530"/>
            <a:ext cx="1497016" cy="2185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812853" y="4015708"/>
            <a:ext cx="1620000" cy="1620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705691" y="4014465"/>
            <a:ext cx="1620000" cy="1620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9825611" y="1660689"/>
            <a:ext cx="1620000" cy="1620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993087" y="1678582"/>
            <a:ext cx="1620000" cy="1620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160563" y="1665141"/>
            <a:ext cx="1620000" cy="1620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C:\Users\User\AppData\Local\Temp\Rar$DIa0.970\21.jpg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58045" y="2042125"/>
            <a:ext cx="1404076" cy="107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User\AppData\Local\Temp\Rar$DIa0.117\19.jpg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68512" y="1759410"/>
            <a:ext cx="1457325" cy="1473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Выгнутая вверх стрелка 14"/>
          <p:cNvSpPr/>
          <p:nvPr/>
        </p:nvSpPr>
        <p:spPr>
          <a:xfrm>
            <a:off x="3374308" y="1257242"/>
            <a:ext cx="1687221" cy="381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Выгнутая вверх стрелка 28"/>
          <p:cNvSpPr/>
          <p:nvPr/>
        </p:nvSpPr>
        <p:spPr>
          <a:xfrm>
            <a:off x="5203978" y="1250929"/>
            <a:ext cx="1687221" cy="381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0" name="Выгнутая вверх стрелка 29"/>
          <p:cNvSpPr/>
          <p:nvPr/>
        </p:nvSpPr>
        <p:spPr>
          <a:xfrm>
            <a:off x="7109953" y="1257980"/>
            <a:ext cx="1687221" cy="381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 descr="C:\Users\User\AppData\Local\Temp\Rar$DIa0.610\1.jp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25410" y="1788031"/>
            <a:ext cx="1220401" cy="1401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User\AppData\Local\Temp\Rar$DIa0.565\10.jp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8221" y="4180696"/>
            <a:ext cx="1137767" cy="1356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C:\Users\User\AppData\Local\Temp\Rar$DIa0.769\12.jpg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68319" y="4089973"/>
            <a:ext cx="945938" cy="1438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Прямоугольник 30"/>
          <p:cNvSpPr/>
          <p:nvPr/>
        </p:nvSpPr>
        <p:spPr>
          <a:xfrm>
            <a:off x="8385628" y="4014464"/>
            <a:ext cx="1620000" cy="1620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6492790" y="4012377"/>
            <a:ext cx="1620000" cy="1620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599952" y="4012377"/>
            <a:ext cx="1620000" cy="16200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C:\Users\User\AppData\Local\Temp\Rar$DIa0.577\15.jpg"/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12774" y="4134493"/>
            <a:ext cx="1365449" cy="139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CD86~1\AppData\Local\Temp\Rar$DI56.808\11.jpg"/>
          <p:cNvPicPr/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79496" y="4045451"/>
            <a:ext cx="1406817" cy="1527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CD86~1\AppData\Local\Temp\Rar$DI29.001\22.1.jpg"/>
          <p:cNvPicPr/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9496" y="4089973"/>
            <a:ext cx="1126744" cy="1462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Выгнутая вверх стрелка 33"/>
          <p:cNvSpPr/>
          <p:nvPr/>
        </p:nvSpPr>
        <p:spPr>
          <a:xfrm>
            <a:off x="9015901" y="1250929"/>
            <a:ext cx="1687221" cy="381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5" name="Выгнутая вверх стрелка 34"/>
          <p:cNvSpPr/>
          <p:nvPr/>
        </p:nvSpPr>
        <p:spPr>
          <a:xfrm>
            <a:off x="7542017" y="3611174"/>
            <a:ext cx="1687221" cy="381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6" name="Выгнутая вверх стрелка 35"/>
          <p:cNvSpPr/>
          <p:nvPr/>
        </p:nvSpPr>
        <p:spPr>
          <a:xfrm>
            <a:off x="5615569" y="3591775"/>
            <a:ext cx="1687221" cy="381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Выгнутая вверх стрелка 36"/>
          <p:cNvSpPr/>
          <p:nvPr/>
        </p:nvSpPr>
        <p:spPr>
          <a:xfrm>
            <a:off x="3516757" y="3591775"/>
            <a:ext cx="1687221" cy="381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Выгнутая вверх стрелка 37"/>
          <p:cNvSpPr/>
          <p:nvPr/>
        </p:nvSpPr>
        <p:spPr>
          <a:xfrm>
            <a:off x="1513651" y="3614762"/>
            <a:ext cx="1687221" cy="38180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Заголовок 1"/>
          <p:cNvSpPr txBox="1">
            <a:spLocks/>
          </p:cNvSpPr>
          <p:nvPr/>
        </p:nvSpPr>
        <p:spPr>
          <a:xfrm>
            <a:off x="838200" y="365126"/>
            <a:ext cx="10515600" cy="967286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4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ртикуляционная гимнастика на звук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608441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82816717"/>
              </p:ext>
            </p:extLst>
          </p:nvPr>
        </p:nvGraphicFramePr>
        <p:xfrm>
          <a:off x="759824" y="757645"/>
          <a:ext cx="10515600" cy="59305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/>
                <a:gridCol w="3505200"/>
                <a:gridCol w="3505200"/>
              </a:tblGrid>
              <a:tr h="19768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768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9768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Пятно 2 2"/>
          <p:cNvSpPr/>
          <p:nvPr/>
        </p:nvSpPr>
        <p:spPr>
          <a:xfrm>
            <a:off x="4389121" y="953588"/>
            <a:ext cx="1828800" cy="1789611"/>
          </a:xfrm>
          <a:prstGeom prst="irregularSeal2">
            <a:avLst/>
          </a:prstGeom>
          <a:solidFill>
            <a:srgbClr val="FFFF00"/>
          </a:solidFill>
          <a:ln w="190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4" descr="ÐÐ°ÑÑÐ¸Ð½ÐºÐ¸ Ð¿Ð¾ Ð·Ð°Ð¿ÑÐ¾ÑÑ ÐºÐ°ÑÑÐ¸Ð½ÐºÐ° Ð±Ð»ÑÐ·ÐºÐ° Ð½Ð°ÑÐ¸ÑÐ¾Ð²Ð°Ð½Ð½Ð°Ñ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365449" y="4846236"/>
            <a:ext cx="2199287" cy="1706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2346" y="687398"/>
            <a:ext cx="1750821" cy="1959429"/>
          </a:xfrm>
          <a:prstGeom prst="rect">
            <a:avLst/>
          </a:prstGeom>
          <a:noFill/>
        </p:spPr>
      </p:pic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7986" y="2717074"/>
            <a:ext cx="1905000" cy="1905000"/>
          </a:xfrm>
          <a:prstGeom prst="rect">
            <a:avLst/>
          </a:prstGeom>
          <a:noFill/>
        </p:spPr>
      </p:pic>
      <p:pic>
        <p:nvPicPr>
          <p:cNvPr id="1028" name="Picture 4" descr="Картинки по запросу картинка платок нарисованный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87247" y="2819373"/>
            <a:ext cx="1358536" cy="1751920"/>
          </a:xfrm>
          <a:prstGeom prst="rect">
            <a:avLst/>
          </a:prstGeom>
          <a:noFill/>
        </p:spPr>
      </p:pic>
      <p:pic>
        <p:nvPicPr>
          <p:cNvPr id="1030" name="Picture 6" descr="Похожее изображение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5771" y="4799527"/>
            <a:ext cx="1280159" cy="1758027"/>
          </a:xfrm>
          <a:prstGeom prst="rect">
            <a:avLst/>
          </a:prstGeom>
          <a:noFill/>
        </p:spPr>
      </p:pic>
      <p:pic>
        <p:nvPicPr>
          <p:cNvPr id="1036" name="Picture 12" descr="Похожее изображение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20546" y="2756262"/>
            <a:ext cx="1207671" cy="1842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8" name="Picture 14" descr="Картинки по запросу картинка халат нарисованный для детей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34995" y="4820194"/>
            <a:ext cx="1254033" cy="1777926"/>
          </a:xfrm>
          <a:prstGeom prst="rect">
            <a:avLst/>
          </a:prstGeom>
          <a:noFill/>
        </p:spPr>
      </p:pic>
      <p:pic>
        <p:nvPicPr>
          <p:cNvPr id="1044" name="Picture 20" descr="Картинки по запросу плащ графический рисунок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79698" y="535577"/>
            <a:ext cx="1741296" cy="2138726"/>
          </a:xfrm>
          <a:prstGeom prst="rect">
            <a:avLst/>
          </a:prstGeom>
          <a:noFill/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822368" y="225178"/>
            <a:ext cx="10515600" cy="45783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Игра «Какого</a:t>
            </a:r>
            <a:r>
              <a:rPr kumimoji="0" lang="ru-RU" sz="4000" b="0" i="0" u="none" strike="noStrike" kern="1200" cap="none" spc="0" normalizeH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цвета предмет?</a:t>
            </a: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» 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7" name="Пятно 2 16"/>
          <p:cNvSpPr/>
          <p:nvPr/>
        </p:nvSpPr>
        <p:spPr>
          <a:xfrm rot="1806459">
            <a:off x="4532813" y="2991394"/>
            <a:ext cx="1867988" cy="1750423"/>
          </a:xfrm>
          <a:prstGeom prst="irregularSeal2">
            <a:avLst/>
          </a:prstGeom>
          <a:solidFill>
            <a:schemeClr val="bg1"/>
          </a:solidFill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ятно 2 17"/>
          <p:cNvSpPr/>
          <p:nvPr/>
        </p:nvSpPr>
        <p:spPr>
          <a:xfrm>
            <a:off x="5982789" y="1528355"/>
            <a:ext cx="1828800" cy="1789611"/>
          </a:xfrm>
          <a:prstGeom prst="irregularSeal2">
            <a:avLst/>
          </a:prstGeom>
          <a:solidFill>
            <a:srgbClr val="00B0F0"/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48022517"/>
              </p:ext>
            </p:extLst>
          </p:nvPr>
        </p:nvGraphicFramePr>
        <p:xfrm>
          <a:off x="609599" y="932015"/>
          <a:ext cx="10980176" cy="5958348"/>
        </p:xfrm>
        <a:graphic>
          <a:graphicData uri="http://schemas.openxmlformats.org/drawingml/2006/table">
            <a:tbl>
              <a:tblPr>
                <a:tableStyleId>{775DCB02-9BB8-47FD-8907-85C794F793BA}</a:tableStyleId>
              </a:tblPr>
              <a:tblGrid>
                <a:gridCol w="2745044"/>
                <a:gridCol w="2745044"/>
                <a:gridCol w="2745044"/>
                <a:gridCol w="2745044"/>
              </a:tblGrid>
              <a:tr h="19861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9861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98611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7884" cy="1143000"/>
          </a:xfrm>
        </p:spPr>
        <p:txBody>
          <a:bodyPr/>
          <a:lstStyle/>
          <a:p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делал Павел</a:t>
            </a:r>
            <a:r>
              <a:rPr lang="ru-RU" sz="4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36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(подбери слова – действия)</a:t>
            </a:r>
          </a:p>
        </p:txBody>
      </p:sp>
      <p:pic>
        <p:nvPicPr>
          <p:cNvPr id="5122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396569" y="5286098"/>
            <a:ext cx="1943100" cy="141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846625" y="3004418"/>
            <a:ext cx="1042988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623326" y="1219465"/>
            <a:ext cx="1489587" cy="153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43688" y="1207049"/>
            <a:ext cx="1681774" cy="153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814764" y="1219465"/>
            <a:ext cx="1753664" cy="153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68641" y="1219465"/>
            <a:ext cx="1312607" cy="1533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39536" y="3242136"/>
            <a:ext cx="1685926" cy="133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814763" y="3249766"/>
            <a:ext cx="1753665" cy="133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88525" y="3249766"/>
            <a:ext cx="1757362" cy="1338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639536" y="5286098"/>
            <a:ext cx="1685926" cy="141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816994" y="5286098"/>
            <a:ext cx="1751435" cy="141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://logoped.ru/images/logopedicheskie_igry_na_avtomatizatsiju_zvuka_l_pavel.jpg"/>
          <p:cNvPicPr>
            <a:picLocks noChangeAspect="1" noChangeArrowheads="1"/>
          </p:cNvPicPr>
          <p:nvPr/>
        </p:nvPicPr>
        <p:blipFill rotWithShape="1"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88525" y="5286098"/>
            <a:ext cx="1757362" cy="141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75151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75609205"/>
              </p:ext>
            </p:extLst>
          </p:nvPr>
        </p:nvGraphicFramePr>
        <p:xfrm>
          <a:off x="649288" y="1772317"/>
          <a:ext cx="10893424" cy="4545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3356"/>
                <a:gridCol w="2723356"/>
                <a:gridCol w="2723356"/>
                <a:gridCol w="2723356"/>
              </a:tblGrid>
              <a:tr h="2272937"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272937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8386" y="1821805"/>
            <a:ext cx="1545617" cy="1861611"/>
          </a:xfrm>
          <a:prstGeom prst="rect">
            <a:avLst/>
          </a:prstGeom>
          <a:noFill/>
        </p:spPr>
      </p:pic>
      <p:pic>
        <p:nvPicPr>
          <p:cNvPr id="28674" name="Picture 2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90357" y="2222709"/>
            <a:ext cx="2429692" cy="16157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676" name="AutoShape 4" descr="Картинки по запросу картинка ру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8" name="AutoShape 6" descr="Картинки по запросу картинка ру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80" name="AutoShape 8" descr="Картинки по запросу картинка ру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82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6230411" y="2159067"/>
            <a:ext cx="2274080" cy="1511596"/>
          </a:xfrm>
          <a:prstGeom prst="rect">
            <a:avLst/>
          </a:prstGeom>
          <a:noFill/>
        </p:spPr>
      </p:pic>
      <p:pic>
        <p:nvPicPr>
          <p:cNvPr id="28684" name="Picture 12" descr="Картинки по запросу картинка корзина пустая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9687" y="2022775"/>
            <a:ext cx="1640930" cy="1948334"/>
          </a:xfrm>
          <a:prstGeom prst="rect">
            <a:avLst/>
          </a:prstGeom>
          <a:noFill/>
        </p:spPr>
      </p:pic>
      <p:pic>
        <p:nvPicPr>
          <p:cNvPr id="13" name="Рисунок 12" descr="Картинки по запросу картинка губы в улыбке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83233" y="4430894"/>
            <a:ext cx="2332129" cy="1473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6" name="Picture 14" descr="Картинки по запросу картинка кран водопроводный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6120" y="4332636"/>
            <a:ext cx="1668533" cy="1985555"/>
          </a:xfrm>
          <a:prstGeom prst="rect">
            <a:avLst/>
          </a:prstGeom>
          <a:noFill/>
        </p:spPr>
      </p:pic>
      <p:pic>
        <p:nvPicPr>
          <p:cNvPr id="28688" name="Picture 16" descr="Похожее изображение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99687" y="4117584"/>
            <a:ext cx="1917864" cy="2090056"/>
          </a:xfrm>
          <a:prstGeom prst="rect">
            <a:avLst/>
          </a:prstGeom>
          <a:noFill/>
        </p:spPr>
      </p:pic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875211" y="157540"/>
            <a:ext cx="11053354" cy="979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dirty="0"/>
              <a:t/>
            </a:r>
            <a:br>
              <a:rPr lang="ru-RU" sz="3600" dirty="0"/>
            </a:br>
            <a:endParaRPr kumimoji="0" lang="ru-RU" sz="3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9600" y="514350"/>
            <a:ext cx="10972800" cy="903288"/>
          </a:xfrm>
        </p:spPr>
        <p:txBody>
          <a:bodyPr/>
          <a:lstStyle/>
          <a:p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делала Клава? </a:t>
            </a:r>
            <a:r>
              <a:rPr lang="ru-RU" sz="36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(подбери слова – действия)</a:t>
            </a:r>
            <a:endParaRPr lang="ru-RU" sz="36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ÐÐ°ÑÑÐ¸Ð½ÐºÐ¸ Ð¿Ð¾ Ð·Ð°Ð¿ÑÐ¾ÑÑ ÐºÐ°ÑÑÐ¸Ð½ÐºÐ° Ð´ÐµÐ²Ð¾ÑÐºÐ° Ð´Ð»Ñ Ð´ÐµÑÐµÐ¹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3121" y="3500058"/>
            <a:ext cx="1688818" cy="281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D:\Света\практика по работе\изготовить презентацию\картинки\л\380281229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7F8FA"/>
              </a:clrFrom>
              <a:clrTo>
                <a:srgbClr val="F7F8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51712" y="3162125"/>
            <a:ext cx="178593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2" descr="D:\Света\практика по работе\изготовить презентацию\картинки\л\m221991_0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3673" y="1456567"/>
            <a:ext cx="1080120" cy="167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4" name="Picture 6" descr="D:\Света\практика по работе\изготовить презентацию\картинки\л\г г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3851" y="5065949"/>
            <a:ext cx="1785938" cy="141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1" name="Picture 7" descr="D:\Света\практика по работе\изготовить презентацию\картинки\л\шдта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37649" y="4727812"/>
            <a:ext cx="208756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2" name="Picture 17" descr="https://im1-tub-ru.yandex.net/i?id=87f3729d54cfb804e10dd865ab8032fa-l&amp;n=13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43672" y="3018032"/>
            <a:ext cx="1440160" cy="1918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6" name="Picture 6"/>
          <p:cNvPicPr>
            <a:picLocks noChangeAspect="1" noChangeArrowheads="1"/>
          </p:cNvPicPr>
          <p:nvPr/>
        </p:nvPicPr>
        <p:blipFill>
          <a:blip r:embed="rId8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32718" y="1382035"/>
            <a:ext cx="1447800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Заголовок 11"/>
          <p:cNvSpPr txBox="1">
            <a:spLocks/>
          </p:cNvSpPr>
          <p:nvPr/>
        </p:nvSpPr>
        <p:spPr>
          <a:xfrm>
            <a:off x="3473407" y="2106435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22" name="Заголовок 11"/>
          <p:cNvSpPr txBox="1">
            <a:spLocks/>
          </p:cNvSpPr>
          <p:nvPr/>
        </p:nvSpPr>
        <p:spPr>
          <a:xfrm>
            <a:off x="6526017" y="5864735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23" name="Заголовок 11"/>
          <p:cNvSpPr txBox="1">
            <a:spLocks/>
          </p:cNvSpPr>
          <p:nvPr/>
        </p:nvSpPr>
        <p:spPr>
          <a:xfrm>
            <a:off x="4773948" y="3763756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1185329" y="263890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Павел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86707" y="5971606"/>
            <a:ext cx="14133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Володя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441721" y="4488181"/>
            <a:ext cx="10316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49665" y="348544"/>
            <a:ext cx="84139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предложения по картинкам   </a:t>
            </a:r>
          </a:p>
        </p:txBody>
      </p:sp>
    </p:spTree>
    <p:extLst>
      <p:ext uri="{BB962C8B-B14F-4D97-AF65-F5344CB8AC3E}">
        <p14:creationId xmlns:p14="http://schemas.microsoft.com/office/powerpoint/2010/main" xmlns="" val="28024136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8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1000"/>
                                        <p:tgtEl>
                                          <p:spTgt spid="58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2" grpId="0" animBg="1"/>
      <p:bldP spid="23" grpId="0" animBg="1"/>
      <p:bldP spid="3" grpId="0"/>
      <p:bldP spid="18" grpId="0"/>
      <p:bldP spid="2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Картинки по запросу картинка мальчика для детей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12638" y="2903189"/>
            <a:ext cx="859362" cy="182864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73407" y="4626130"/>
            <a:ext cx="1403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Михаил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1"/>
          <p:cNvSpPr txBox="1">
            <a:spLocks/>
          </p:cNvSpPr>
          <p:nvPr/>
        </p:nvSpPr>
        <p:spPr>
          <a:xfrm>
            <a:off x="5213621" y="4005205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pic>
        <p:nvPicPr>
          <p:cNvPr id="5" name="Picture 4" descr="D:\Света\практика по работе\изготовить презентацию\картинки\л\о5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1184" y="3032570"/>
            <a:ext cx="1080120" cy="159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043215" y="3832449"/>
            <a:ext cx="720000" cy="72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133215" y="3264395"/>
            <a:ext cx="540000" cy="540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ÐÐ°ÑÑÐ¸Ð½ÐºÐ¸ Ð¿Ð¾ Ð·Ð°Ð¿ÑÐ¾ÑÑ ÐºÐ°ÑÑÐ¸Ð½ÐºÐ° ÐºÐ»ÑÐ±Ð¾Ðº ÑÐºÐ°ÑÐ¸Ð»ÑÑ Ð¿Ð¾Ð´ ÑÑÑÐ»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5213621" y="5157466"/>
            <a:ext cx="1471613" cy="1443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407058" y="5106822"/>
            <a:ext cx="720000" cy="72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8493574" y="5826822"/>
            <a:ext cx="540000" cy="540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1"/>
          <p:cNvSpPr txBox="1">
            <a:spLocks/>
          </p:cNvSpPr>
          <p:nvPr/>
        </p:nvSpPr>
        <p:spPr>
          <a:xfrm>
            <a:off x="3473407" y="2106435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369434" y="1880325"/>
            <a:ext cx="720000" cy="720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226351" y="2561224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Влад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/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предложение с предлогом</a:t>
            </a:r>
            <a:endParaRPr lang="ru-RU" sz="4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Picture 6" descr="Картинки по запросу картинка стол для детей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02152" y="4731831"/>
            <a:ext cx="1668292" cy="1567321"/>
          </a:xfrm>
          <a:prstGeom prst="rect">
            <a:avLst/>
          </a:prstGeom>
          <a:noFill/>
        </p:spPr>
      </p:pic>
      <p:sp>
        <p:nvSpPr>
          <p:cNvPr id="18" name="Овал 17"/>
          <p:cNvSpPr/>
          <p:nvPr/>
        </p:nvSpPr>
        <p:spPr>
          <a:xfrm>
            <a:off x="5459434" y="1970325"/>
            <a:ext cx="540000" cy="540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оловок 11"/>
          <p:cNvSpPr txBox="1">
            <a:spLocks/>
          </p:cNvSpPr>
          <p:nvPr/>
        </p:nvSpPr>
        <p:spPr>
          <a:xfrm>
            <a:off x="6560339" y="5623827"/>
            <a:ext cx="1571625" cy="213742"/>
          </a:xfrm>
          <a:prstGeom prst="rightArrow">
            <a:avLst/>
          </a:prstGeom>
          <a:solidFill>
            <a:srgbClr val="0070C0"/>
          </a:solidFill>
          <a:ln w="31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25000" lnSpcReduction="20000"/>
          </a:bodyPr>
          <a:lstStyle/>
          <a:p>
            <a:pPr algn="ctr">
              <a:defRPr/>
            </a:pPr>
            <a:r>
              <a:rPr lang="ru-RU" sz="4400"/>
              <a:t>  </a:t>
            </a:r>
            <a:endParaRPr lang="ru-RU" sz="4400" dirty="0"/>
          </a:p>
        </p:txBody>
      </p:sp>
      <p:pic>
        <p:nvPicPr>
          <p:cNvPr id="9218" name="Picture 2" descr="Похожее изображение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8116" y="998350"/>
            <a:ext cx="2476500" cy="1847851"/>
          </a:xfrm>
          <a:prstGeom prst="rect">
            <a:avLst/>
          </a:prstGeom>
          <a:noFill/>
        </p:spPr>
      </p:pic>
      <p:pic>
        <p:nvPicPr>
          <p:cNvPr id="9220" name="Picture 4" descr="Похожее изображение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948968" y="806824"/>
            <a:ext cx="1102766" cy="18019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558359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16" grpId="0" animBg="1"/>
      <p:bldP spid="20" grpId="0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Составь предложение по схеме</a:t>
            </a:r>
            <a:endParaRPr lang="ru-RU" sz="4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ÐÐ°ÑÑÐ¸Ð½ÐºÐ¸ Ð¿Ð¾ Ð·Ð°Ð¿ÑÐ¾ÑÑ ÐºÐ°ÑÑÐ¸Ð½ÐºÐ° ÐºÐ»ÑÐ±Ð¾Ðº ÑÐºÐ°ÑÐ¸Ð»ÑÑ Ð¿Ð¾Ð´ ÑÑÑÐ»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338263" y="1249402"/>
            <a:ext cx="9515474" cy="518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187024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4515826"/>
              </p:ext>
            </p:extLst>
          </p:nvPr>
        </p:nvGraphicFramePr>
        <p:xfrm>
          <a:off x="471488" y="414338"/>
          <a:ext cx="11272836" cy="6172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8209"/>
                <a:gridCol w="2818209"/>
                <a:gridCol w="2818209"/>
                <a:gridCol w="2818209"/>
              </a:tblGrid>
              <a:tr h="20574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574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574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спи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9526" y="945356"/>
            <a:ext cx="1936008" cy="110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7938" y="725988"/>
            <a:ext cx="1514475" cy="1329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1718" y="467515"/>
            <a:ext cx="1972492" cy="1845977"/>
          </a:xfrm>
          <a:prstGeom prst="rect">
            <a:avLst/>
          </a:prstGeom>
          <a:noFill/>
        </p:spPr>
      </p:pic>
      <p:pic>
        <p:nvPicPr>
          <p:cNvPr id="1028" name="Picture 4" descr="дупле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82161" y="499507"/>
            <a:ext cx="1662114" cy="1874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сидит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33049" y="2586036"/>
            <a:ext cx="724714" cy="189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ёлк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82186" y="2560422"/>
            <a:ext cx="1462089" cy="1886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 descr="ÐÐ°ÑÑÐ¸Ð½ÐºÐ¸ Ð¿Ð¾ Ð·Ð°Ð¿ÑÐ¾ÑÑ ÐºÐ°ÑÑÐ¸Ð½ÐºÐ° Ð´ÑÑÐµÐ» Ð´Ð»Ñ Ð´ÐµÑÐµÐ¹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000126" y="2543549"/>
            <a:ext cx="1294606" cy="190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на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6080" y="2686425"/>
            <a:ext cx="1318192" cy="16141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 descr="лежит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9526" y="4810728"/>
            <a:ext cx="1778846" cy="1541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7" name="Picture 13" descr="под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96080" y="4704590"/>
            <a:ext cx="1318192" cy="1680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D:\Света\практика по работе\изготовить презентацию\картинки\л\о5.jpg"/>
          <p:cNvPicPr>
            <a:picLocks noChangeAspect="1" noChangeArrowheads="1"/>
          </p:cNvPicPr>
          <p:nvPr/>
        </p:nvPicPr>
        <p:blipFill>
          <a:blip r:embed="rId12" cstate="email">
            <a:clrChange>
              <a:clrFrom>
                <a:srgbClr val="FDFEF9"/>
              </a:clrFrom>
              <a:clrTo>
                <a:srgbClr val="FDFEF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73170" y="4781683"/>
            <a:ext cx="1080120" cy="1599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9" name="Picture 15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8845" y="4643417"/>
            <a:ext cx="1865365" cy="186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2980412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68350"/>
          </a:xfrm>
        </p:spPr>
        <p:txBody>
          <a:bodyPr/>
          <a:lstStyle/>
          <a:p>
            <a:pPr lvl="0"/>
            <a:r>
              <a:rPr lang="ru-RU" sz="4000" kern="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Заучивание стихотворений</a:t>
            </a:r>
            <a:endParaRPr lang="ru-RU" sz="36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653181718"/>
              </p:ext>
            </p:extLst>
          </p:nvPr>
        </p:nvGraphicFramePr>
        <p:xfrm>
          <a:off x="609600" y="1346330"/>
          <a:ext cx="10972800" cy="2357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  <a:gridCol w="2743200"/>
              </a:tblGrid>
              <a:tr h="23578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9154" name="AutoShape 2" descr="Картинки по запросу картинка снежинки для детей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9156" name="Picture 4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12" y="1547931"/>
            <a:ext cx="2606190" cy="1954643"/>
          </a:xfrm>
          <a:prstGeom prst="rect">
            <a:avLst/>
          </a:prstGeom>
          <a:noFill/>
        </p:spPr>
      </p:pic>
      <p:pic>
        <p:nvPicPr>
          <p:cNvPr id="49160" name="Picture 8" descr="Картинки по запросу картинка белый заяц для детей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7609" y="1525943"/>
            <a:ext cx="2285083" cy="1998617"/>
          </a:xfrm>
          <a:prstGeom prst="rect">
            <a:avLst/>
          </a:prstGeom>
          <a:noFill/>
        </p:spPr>
      </p:pic>
      <p:pic>
        <p:nvPicPr>
          <p:cNvPr id="49162" name="Picture 10" descr="Похожее изображение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212175" y="1628652"/>
            <a:ext cx="1972492" cy="1845977"/>
          </a:xfrm>
          <a:prstGeom prst="rect">
            <a:avLst/>
          </a:prstGeom>
          <a:noFill/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8960714" y="1486753"/>
            <a:ext cx="2475414" cy="207699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8960714" y="1480222"/>
            <a:ext cx="2475414" cy="209005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67642765"/>
              </p:ext>
            </p:extLst>
          </p:nvPr>
        </p:nvGraphicFramePr>
        <p:xfrm>
          <a:off x="609600" y="4132819"/>
          <a:ext cx="10972801" cy="23578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1662113"/>
                <a:gridCol w="3824288"/>
              </a:tblGrid>
              <a:tr h="23578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3" name="Picture 2" descr="Клоун Милу 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196" y="4664869"/>
            <a:ext cx="2419865" cy="16787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5" name="Picture 3" descr="Клоун Милу 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534522" y="4664869"/>
            <a:ext cx="2414588" cy="16787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6" name="Picture 4" descr="Клоун Милу 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92571" y="4664869"/>
            <a:ext cx="1235748" cy="16787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7" name="Picture 5" descr="Клоун Милу 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69661" y="4664869"/>
            <a:ext cx="3466467" cy="16787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438203" y="4151141"/>
            <a:ext cx="1085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К</a:t>
            </a:r>
            <a:r>
              <a:rPr lang="ru-RU" sz="2400" b="1" u="sng" dirty="0"/>
              <a:t>л</a:t>
            </a:r>
            <a:r>
              <a:rPr lang="ru-RU" sz="2400" b="1" dirty="0"/>
              <a:t>оун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3693373" y="4151141"/>
            <a:ext cx="20968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Ми</a:t>
            </a:r>
            <a:r>
              <a:rPr lang="ru-RU" sz="2400" b="1" u="sng" dirty="0"/>
              <a:t>л</a:t>
            </a:r>
            <a:r>
              <a:rPr lang="ru-RU" sz="2400" b="1" dirty="0"/>
              <a:t>у удиви</a:t>
            </a:r>
            <a:r>
              <a:rPr lang="ru-RU" sz="2400" b="1" u="sng" dirty="0"/>
              <a:t>л</a:t>
            </a:r>
            <a:r>
              <a:rPr lang="ru-RU" sz="2400" b="1" dirty="0"/>
              <a:t>,</a:t>
            </a:r>
          </a:p>
        </p:txBody>
      </p:sp>
      <p:sp>
        <p:nvSpPr>
          <p:cNvPr id="20" name="Text Box 8"/>
          <p:cNvSpPr txBox="1">
            <a:spLocks noChangeArrowheads="1"/>
          </p:cNvSpPr>
          <p:nvPr/>
        </p:nvSpPr>
        <p:spPr bwMode="auto">
          <a:xfrm>
            <a:off x="6025414" y="4151141"/>
            <a:ext cx="177006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/>
              <a:t>он </a:t>
            </a:r>
            <a:r>
              <a:rPr lang="ru-RU" sz="2400" b="1" u="sng" dirty="0"/>
              <a:t>з</a:t>
            </a:r>
            <a:r>
              <a:rPr lang="ru-RU" sz="2400" b="1" dirty="0"/>
              <a:t>а хво</a:t>
            </a:r>
            <a:r>
              <a:rPr lang="ru-RU" sz="2400" b="1" u="sng" dirty="0"/>
              <a:t>с</a:t>
            </a:r>
            <a:r>
              <a:rPr lang="ru-RU" sz="2400" b="1" dirty="0"/>
              <a:t>т</a:t>
            </a: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8749611" y="4151141"/>
            <a:ext cx="19669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u="sng" dirty="0"/>
              <a:t>сл</a:t>
            </a:r>
            <a:r>
              <a:rPr lang="ru-RU" sz="2400" b="1" dirty="0"/>
              <a:t>она води</a:t>
            </a:r>
            <a:r>
              <a:rPr lang="ru-RU" sz="2400" b="1" u="sng" dirty="0"/>
              <a:t>л</a:t>
            </a:r>
            <a:r>
              <a:rPr lang="ru-RU" sz="2400" b="1" dirty="0"/>
              <a:t>.</a:t>
            </a:r>
          </a:p>
        </p:txBody>
      </p:sp>
      <p:pic>
        <p:nvPicPr>
          <p:cNvPr id="2050" name="Picture 2" descr="ÐÐ°ÑÑÐ¸Ð½ÐºÐ¸ Ð¿Ð¾ Ð·Ð°Ð¿ÑÐ¾ÑÑ ÐºÐ°ÑÑÐ¸Ð½ÐºÐ° Ð¼ÐµÐ» ÑÐ¸ÑÑÐ½Ð¾Ðº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503400" y="1628652"/>
            <a:ext cx="2445710" cy="1834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58307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581" y="248914"/>
            <a:ext cx="10972800" cy="796516"/>
          </a:xfrm>
        </p:spPr>
        <p:txBody>
          <a:bodyPr/>
          <a:lstStyle/>
          <a:p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 «</a:t>
            </a:r>
            <a:r>
              <a:rPr lang="ru-RU" sz="40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коло» </a:t>
            </a:r>
            <a:r>
              <a:rPr lang="ru-RU" sz="36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(расскажи по картинкам)</a:t>
            </a:r>
            <a:endParaRPr lang="ru-RU" sz="36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609600" y="1280158"/>
          <a:ext cx="5384799" cy="50945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4933"/>
                <a:gridCol w="1794933"/>
                <a:gridCol w="1794933"/>
              </a:tblGrid>
              <a:tr h="128787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8787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8787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30878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Содержимое 5"/>
          <p:cNvGraphicFramePr>
            <a:graphicFrameLocks noGrp="1"/>
          </p:cNvGraphicFramePr>
          <p:nvPr>
            <p:ph sz="half" idx="2"/>
          </p:nvPr>
        </p:nvGraphicFramePr>
        <p:xfrm>
          <a:off x="6197600" y="1280160"/>
          <a:ext cx="5384799" cy="5094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94933"/>
                <a:gridCol w="1794933"/>
                <a:gridCol w="1794933"/>
              </a:tblGrid>
              <a:tr h="12736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736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736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27362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95006" y="1461835"/>
            <a:ext cx="1585614" cy="915606"/>
          </a:xfrm>
          <a:prstGeom prst="rect">
            <a:avLst/>
          </a:prstGeom>
          <a:noFill/>
        </p:spPr>
      </p:pic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5359" y="1541417"/>
            <a:ext cx="1592082" cy="901823"/>
          </a:xfrm>
          <a:prstGeom prst="rect">
            <a:avLst/>
          </a:prstGeom>
          <a:noFill/>
        </p:spPr>
      </p:pic>
      <p:pic>
        <p:nvPicPr>
          <p:cNvPr id="9" name="Рисунок 8" descr="Картинки по запросу картинка белка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5062" y="1502229"/>
            <a:ext cx="1095647" cy="940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6" descr="Картинки по запросу картинка стол для детей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2960" y="2638698"/>
            <a:ext cx="1167970" cy="1097280"/>
          </a:xfrm>
          <a:prstGeom prst="rect">
            <a:avLst/>
          </a:prstGeom>
          <a:noFill/>
        </p:spPr>
      </p:pic>
      <p:pic>
        <p:nvPicPr>
          <p:cNvPr id="1032" name="Picture 8" descr="Похожее изображение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0139" y="2612571"/>
            <a:ext cx="1188720" cy="1031777"/>
          </a:xfrm>
          <a:prstGeom prst="rect">
            <a:avLst/>
          </a:prstGeom>
          <a:noFill/>
        </p:spPr>
      </p:pic>
      <p:pic>
        <p:nvPicPr>
          <p:cNvPr id="1034" name="Picture 10" descr="Картинки по запросу картинка тарелка для детей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4617" y="2651760"/>
            <a:ext cx="1642462" cy="979715"/>
          </a:xfrm>
          <a:prstGeom prst="rect">
            <a:avLst/>
          </a:prstGeom>
          <a:noFill/>
        </p:spPr>
      </p:pic>
      <p:pic>
        <p:nvPicPr>
          <p:cNvPr id="1036" name="Picture 12" descr="Похожее изображение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9714" y="3916330"/>
            <a:ext cx="979714" cy="1038407"/>
          </a:xfrm>
          <a:prstGeom prst="rect">
            <a:avLst/>
          </a:prstGeom>
          <a:noFill/>
        </p:spPr>
      </p:pic>
      <p:pic>
        <p:nvPicPr>
          <p:cNvPr id="1038" name="Picture 14" descr="Похожее изображение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861" r="13825" b="8640"/>
          <a:stretch>
            <a:fillRect/>
          </a:stretch>
        </p:blipFill>
        <p:spPr bwMode="auto">
          <a:xfrm>
            <a:off x="2690948" y="3770466"/>
            <a:ext cx="1201783" cy="1324048"/>
          </a:xfrm>
          <a:prstGeom prst="rect">
            <a:avLst/>
          </a:prstGeom>
          <a:noFill/>
        </p:spPr>
      </p:pic>
      <p:pic>
        <p:nvPicPr>
          <p:cNvPr id="1040" name="Picture 16" descr="Картинки по запросу картинка козёл для детей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56729" y="3892731"/>
            <a:ext cx="955798" cy="1201783"/>
          </a:xfrm>
          <a:prstGeom prst="rect">
            <a:avLst/>
          </a:prstGeom>
          <a:noFill/>
        </p:spPr>
      </p:pic>
      <p:pic>
        <p:nvPicPr>
          <p:cNvPr id="1042" name="Picture 18" descr="Картинки по запросу картинка ласточка для детей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12571" y="5166421"/>
            <a:ext cx="1293223" cy="1051499"/>
          </a:xfrm>
          <a:prstGeom prst="rect">
            <a:avLst/>
          </a:prstGeom>
          <a:noFill/>
        </p:spPr>
      </p:pic>
      <p:pic>
        <p:nvPicPr>
          <p:cNvPr id="1044" name="Picture 20" descr="Похожее изображение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31965" y="5200830"/>
            <a:ext cx="994863" cy="994863"/>
          </a:xfrm>
          <a:prstGeom prst="rect">
            <a:avLst/>
          </a:prstGeom>
          <a:noFill/>
        </p:spPr>
      </p:pic>
      <p:pic>
        <p:nvPicPr>
          <p:cNvPr id="1046" name="Picture 22" descr="Похожее изображение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48475" y="5191792"/>
            <a:ext cx="1207741" cy="1143694"/>
          </a:xfrm>
          <a:prstGeom prst="rect">
            <a:avLst/>
          </a:prstGeom>
          <a:noFill/>
        </p:spPr>
      </p:pic>
      <p:pic>
        <p:nvPicPr>
          <p:cNvPr id="1048" name="Picture 24" descr="Картинки по запросу картинка дятел для детей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98828" y="1358536"/>
            <a:ext cx="966651" cy="1151715"/>
          </a:xfrm>
          <a:prstGeom prst="rect">
            <a:avLst/>
          </a:prstGeom>
          <a:noFill/>
        </p:spPr>
      </p:pic>
      <p:pic>
        <p:nvPicPr>
          <p:cNvPr id="1052" name="Picture 28" descr="Похожее изображение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58400" y="1364929"/>
            <a:ext cx="1306286" cy="1090888"/>
          </a:xfrm>
          <a:prstGeom prst="rect">
            <a:avLst/>
          </a:prstGeom>
          <a:noFill/>
        </p:spPr>
      </p:pic>
      <p:pic>
        <p:nvPicPr>
          <p:cNvPr id="1054" name="Picture 30" descr="Похожее изображение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06955" y="2677886"/>
            <a:ext cx="1179706" cy="1105988"/>
          </a:xfrm>
          <a:prstGeom prst="rect">
            <a:avLst/>
          </a:prstGeom>
          <a:noFill/>
        </p:spPr>
      </p:pic>
      <p:pic>
        <p:nvPicPr>
          <p:cNvPr id="1056" name="Picture 32" descr="Картинки по запросу картинка лампа для детей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26924" y="2614385"/>
            <a:ext cx="1099367" cy="1099367"/>
          </a:xfrm>
          <a:prstGeom prst="rect">
            <a:avLst/>
          </a:prstGeom>
          <a:noFill/>
        </p:spPr>
      </p:pic>
      <p:pic>
        <p:nvPicPr>
          <p:cNvPr id="1058" name="Picture 34" descr="Картинки по запросу картинка жёлудь для детей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67109" y="2586447"/>
            <a:ext cx="1023257" cy="1176948"/>
          </a:xfrm>
          <a:prstGeom prst="rect">
            <a:avLst/>
          </a:prstGeom>
          <a:noFill/>
        </p:spPr>
      </p:pic>
      <p:pic>
        <p:nvPicPr>
          <p:cNvPr id="1060" name="Picture 36" descr="Похожее изображение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93736" y="3895998"/>
            <a:ext cx="1176836" cy="1159328"/>
          </a:xfrm>
          <a:prstGeom prst="rect">
            <a:avLst/>
          </a:prstGeom>
          <a:noFill/>
        </p:spPr>
      </p:pic>
      <p:pic>
        <p:nvPicPr>
          <p:cNvPr id="26" name="Picture 5" descr="Картинки по запросу картинка волк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61611" y="4064516"/>
            <a:ext cx="1468534" cy="834056"/>
          </a:xfrm>
          <a:prstGeom prst="rect">
            <a:avLst/>
          </a:prstGeom>
          <a:noFill/>
        </p:spPr>
      </p:pic>
      <p:pic>
        <p:nvPicPr>
          <p:cNvPr id="1062" name="Picture 38" descr="Похожее изображение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88582" y="4010296"/>
            <a:ext cx="1640799" cy="770709"/>
          </a:xfrm>
          <a:prstGeom prst="rect">
            <a:avLst/>
          </a:prstGeom>
          <a:noFill/>
        </p:spPr>
      </p:pic>
      <p:pic>
        <p:nvPicPr>
          <p:cNvPr id="1064" name="Picture 40" descr="Картинки по запросу картинка ландыш для детей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98079" y="5199018"/>
            <a:ext cx="1093752" cy="1059724"/>
          </a:xfrm>
          <a:prstGeom prst="rect">
            <a:avLst/>
          </a:prstGeom>
          <a:noFill/>
        </p:spPr>
      </p:pic>
      <p:pic>
        <p:nvPicPr>
          <p:cNvPr id="1066" name="Picture 42" descr="Картинки по запросу картинка пчела для детей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100918" y="5133703"/>
            <a:ext cx="1159265" cy="1174024"/>
          </a:xfrm>
          <a:prstGeom prst="rect">
            <a:avLst/>
          </a:prstGeom>
          <a:noFill/>
        </p:spPr>
      </p:pic>
      <p:pic>
        <p:nvPicPr>
          <p:cNvPr id="1068" name="Picture 44" descr="Картинки по запросу картинка слон для детей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79177" y="5200733"/>
            <a:ext cx="1104810" cy="1021950"/>
          </a:xfrm>
          <a:prstGeom prst="rect">
            <a:avLst/>
          </a:prstGeom>
          <a:noFill/>
        </p:spPr>
      </p:pic>
      <p:pic>
        <p:nvPicPr>
          <p:cNvPr id="22530" name="Picture 2" descr="Похожее изображение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13863" y="1430653"/>
            <a:ext cx="1373414" cy="985977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lum contrast="66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969" y="2528825"/>
            <a:ext cx="6712005" cy="388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>
            <a:lum contrast="6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8430" y="2459925"/>
            <a:ext cx="3876347" cy="3950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76974" y="670974"/>
            <a:ext cx="6096000" cy="20082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endParaRPr lang="ru-RU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71500">
              <a:spcAft>
                <a:spcPts val="0"/>
              </a:spcAft>
            </a:pPr>
            <a:r>
              <a:rPr lang="ru-RU" sz="2400" dirty="0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Вот со звуком Л считалка: </a:t>
            </a:r>
          </a:p>
          <a:p>
            <a:pPr indent="571500">
              <a:spcAft>
                <a:spcPts val="0"/>
              </a:spcAft>
            </a:pPr>
            <a:r>
              <a:rPr lang="ru-RU" sz="2400" dirty="0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Лыжи, глобус и скакалка, </a:t>
            </a:r>
          </a:p>
          <a:p>
            <a:pPr indent="571500">
              <a:spcAft>
                <a:spcPts val="0"/>
              </a:spcAft>
            </a:pPr>
            <a:r>
              <a:rPr lang="ru-RU" sz="2400" dirty="0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Блуза, платье и заплатка, </a:t>
            </a:r>
          </a:p>
          <a:p>
            <a:pPr indent="571500">
              <a:spcAft>
                <a:spcPts val="0"/>
              </a:spcAft>
            </a:pPr>
            <a:r>
              <a:rPr lang="ru-RU" sz="2400" dirty="0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Пламя, лодка и палатка, </a:t>
            </a:r>
          </a:p>
          <a:p>
            <a:pPr indent="571500"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75784" y="890265"/>
            <a:ext cx="486898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571500"/>
            <a:r>
              <a:rPr lang="ru-RU" sz="2400" dirty="0" smtClean="0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Ложка, вилка и бутылка, </a:t>
            </a:r>
          </a:p>
          <a:p>
            <a:pPr lvl="0" indent="571500"/>
            <a:r>
              <a:rPr lang="ru-RU" sz="2400" dirty="0" smtClean="0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Вилы, пилы и косилка, </a:t>
            </a:r>
          </a:p>
          <a:p>
            <a:pPr lvl="0" indent="571500"/>
            <a:r>
              <a:rPr lang="ru-RU" sz="2400" dirty="0" smtClean="0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Клумба, флоксы и фиалка, </a:t>
            </a:r>
          </a:p>
          <a:p>
            <a:pPr lvl="0" indent="571500"/>
            <a:r>
              <a:rPr lang="ru-RU" sz="2400" dirty="0" smtClean="0">
                <a:solidFill>
                  <a:srgbClr val="3333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окончилась считалка!</a:t>
            </a:r>
            <a:endParaRPr lang="ru-RU" sz="2400" dirty="0">
              <a:solidFill>
                <a:srgbClr val="3333CC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560969" y="160866"/>
            <a:ext cx="10972800" cy="512272"/>
          </a:xfrm>
        </p:spPr>
        <p:txBody>
          <a:bodyPr/>
          <a:lstStyle/>
          <a:p>
            <a:r>
              <a:rPr lang="ru-RU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Считалка</a:t>
            </a:r>
            <a:endParaRPr lang="ru-RU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930334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32945"/>
          </a:xfrm>
        </p:spPr>
        <p:txBody>
          <a:bodyPr/>
          <a:lstStyle/>
          <a:p>
            <a:r>
              <a:rPr lang="ru-RU" sz="4000" dirty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анализа артикуляции </a:t>
            </a:r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звука</a:t>
            </a:r>
            <a:r>
              <a:rPr lang="en-US" sz="40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[</a:t>
            </a:r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</a:t>
            </a:r>
            <a:r>
              <a:rPr lang="en-US" sz="4000" dirty="0" smtClean="0">
                <a:solidFill>
                  <a:srgbClr val="3333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]</a:t>
            </a:r>
            <a:endParaRPr lang="ru-RU" sz="4000" dirty="0">
              <a:solidFill>
                <a:srgbClr val="3333CC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1328057" y="1107583"/>
          <a:ext cx="9535885" cy="55562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177"/>
                <a:gridCol w="1907177"/>
                <a:gridCol w="1907177"/>
                <a:gridCol w="1907177"/>
                <a:gridCol w="1907177"/>
              </a:tblGrid>
              <a:tr h="767557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Губы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Зубы 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Язык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Воздушная струя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Голосовые складки</a:t>
                      </a:r>
                      <a:endParaRPr lang="ru-RU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9622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96221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96221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Губы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разомкнуты и растянуты в улыбке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Зубы сближены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Кончик языка вверху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Воздушная струя тёплая и плавная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Голосовые складки сомкнуты, звук звонкий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7" name="Рисунок 6" descr="Картинки по запросу картинка губы в улыбке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09896" y="2374904"/>
            <a:ext cx="1427508" cy="697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Похожее изображение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9718" y="2323388"/>
            <a:ext cx="1523998" cy="800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Картинки по запросу картинка язык с губами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0947" y="2323388"/>
            <a:ext cx="1332862" cy="743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Картинки по запросу картинка воздушная струя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31040" y="2079661"/>
            <a:ext cx="1378040" cy="128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Наглядно-дидактическое пособие «Расскажи про заколдованный звук»"/>
          <p:cNvPicPr/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057025" y="2205115"/>
            <a:ext cx="1698170" cy="9797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Картинки по запросу схема характеристики звука"/>
          <p:cNvPicPr/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13681" y="3595418"/>
            <a:ext cx="1184856" cy="146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AutoShape 3"/>
          <p:cNvSpPr>
            <a:spLocks noChangeArrowheads="1"/>
          </p:cNvSpPr>
          <p:nvPr/>
        </p:nvSpPr>
        <p:spPr bwMode="auto">
          <a:xfrm>
            <a:off x="9745853" y="2717947"/>
            <a:ext cx="320513" cy="203175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 w="9525">
            <a:solidFill>
              <a:srgbClr val="D99594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 descr="https://moluch.ru/conf/blmcbn/9827/9827.001.png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5329" y="3679131"/>
            <a:ext cx="1648496" cy="108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moluch.ru/conf/blmcbn/9827/9827.001.png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11097" y="3923828"/>
            <a:ext cx="1702255" cy="592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moluch.ru/conf/blmcbn/9827/9827.001.png"/>
          <p:cNvPicPr/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48342" y="3679131"/>
            <a:ext cx="1545467" cy="130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moluch.ru/conf/blmcbn/9827/9827.001.png"/>
          <p:cNvPicPr/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89843" y="3679131"/>
            <a:ext cx="1460434" cy="130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470743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736" y="777811"/>
            <a:ext cx="10972800" cy="1143000"/>
          </a:xfrm>
        </p:spPr>
        <p:txBody>
          <a:bodyPr/>
          <a:lstStyle/>
          <a:p>
            <a:r>
              <a:rPr lang="ru-RU" sz="88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4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27399" y="2547873"/>
            <a:ext cx="5451475" cy="4014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image34"/>
          <p:cNvPicPr>
            <a:picLocks noChangeAspect="1" noChangeArrowheads="1"/>
          </p:cNvPicPr>
          <p:nvPr/>
        </p:nvPicPr>
        <p:blipFill rotWithShape="1">
          <a:blip r:embed="rId3" cstate="email">
            <a:lum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280411" y="2775426"/>
            <a:ext cx="1033694" cy="929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31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642371" y="4332223"/>
            <a:ext cx="1528762" cy="124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image34"/>
          <p:cNvPicPr>
            <a:picLocks noChangeAspect="1" noChangeArrowheads="1"/>
          </p:cNvPicPr>
          <p:nvPr/>
        </p:nvPicPr>
        <p:blipFill rotWithShape="1">
          <a:blip r:embed="rId5" cstate="email">
            <a:lum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070976" y="5315063"/>
            <a:ext cx="1452563" cy="115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image34"/>
          <p:cNvPicPr>
            <a:picLocks noChangeAspect="1" noChangeArrowheads="1"/>
          </p:cNvPicPr>
          <p:nvPr/>
        </p:nvPicPr>
        <p:blipFill rotWithShape="1">
          <a:blip r:embed="rId6" cstate="email">
            <a:lum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092972" y="3922008"/>
            <a:ext cx="1443039" cy="117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31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870073" y="5327335"/>
            <a:ext cx="1457326" cy="124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31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171133" y="3458476"/>
            <a:ext cx="1557337" cy="124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31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43756" y="2463364"/>
            <a:ext cx="1557337" cy="124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31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341175" y="2680211"/>
            <a:ext cx="1503594" cy="1241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80531269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517526"/>
            <a:ext cx="10972800" cy="739775"/>
          </a:xfrm>
        </p:spPr>
        <p:txBody>
          <a:bodyPr/>
          <a:lstStyle/>
          <a:p>
            <a:pPr algn="r"/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«Пароход»</a:t>
            </a:r>
            <a:endParaRPr lang="ru-RU" sz="4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ÐÐ°ÑÑÐ¸Ð½ÐºÐ¸ Ð¿Ð¾ Ð·Ð°Ð¿ÑÐ¾ÑÑ ÐºÐ°ÑÑÐ¸Ð½ÐºÐ° Ð¿Ð°ÑÐ¾ÑÐ¾Ð´ Ð³ÑÐ´Ð¸Ñ Ð-Ð»-Ð»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807" y="400050"/>
            <a:ext cx="5403579" cy="610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36157" y="1257301"/>
            <a:ext cx="54149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indent="-6350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гудит пароход? (Л-л-л…). </a:t>
            </a:r>
          </a:p>
          <a:p>
            <a:pPr marL="6350" indent="-6350">
              <a:spcAft>
                <a:spcPts val="0"/>
              </a:spcAft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Помоги пароходу доплыть до пристани. Проводи пальчиком по дорожке, произнося отчётливо: Л-Л-Л…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150257" y="1850056"/>
            <a:ext cx="3627034" cy="567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8035232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85408" y="1269448"/>
            <a:ext cx="3178386" cy="269155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ÐÐ°ÑÑÐ¸Ð½ÐºÐ¸ Ð¿Ð¾ Ð·Ð°Ð¿ÑÐ¾ÑÑ ÑÑÐµÐ¼Ð° ÑÐ°ÑÐ°ÐºÑÐµÑÐ¸ÑÑÐ¸ÐºÐ¸ Ð·Ð²ÑÐºÐ° Ð¨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449976" y="1236498"/>
            <a:ext cx="5372918" cy="5116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63270" y="4397692"/>
            <a:ext cx="1332411" cy="12279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Характеристика звука </a:t>
            </a:r>
            <a:r>
              <a:rPr kumimoji="0" lang="en-US" sz="400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[</a:t>
            </a:r>
            <a:r>
              <a:rPr kumimoji="0" lang="ru-RU" sz="400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Л</a:t>
            </a:r>
            <a:r>
              <a:rPr kumimoji="0" lang="en-US" sz="400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]</a:t>
            </a:r>
            <a:endParaRPr kumimoji="0" lang="ru-RU" sz="4000" i="0" u="none" strike="noStrike" kern="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2" descr="ÐÐ°ÑÑÐ¸Ð½ÐºÐ¸ Ð¿Ð¾ Ð·Ð°Ð¿ÑÐ¾ÑÑ ÑÐ¸Ð¼Ð²Ð¾Ð»Ñ Ð³Ð»Ð°ÑÐ½ÑÑ Ð·Ð²ÑÐºÐ¾Ð² ÑÐºÐ°ÑÐµÐ½ÐºÐ¾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798525" y="1399059"/>
            <a:ext cx="2749271" cy="240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Картинки по запросу схема характеристики звука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09757" y="4397692"/>
            <a:ext cx="1180076" cy="1227908"/>
          </a:xfrm>
          <a:prstGeom prst="rect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27736492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659187" y="3895495"/>
            <a:ext cx="3683726" cy="11625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Автоматизация в слогах</a:t>
            </a:r>
            <a:endParaRPr lang="ru-RU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3958045" y="5087892"/>
            <a:ext cx="1398134" cy="1307640"/>
          </a:xfrm>
          <a:prstGeom prst="rect">
            <a:avLst/>
          </a:prstGeom>
        </p:spPr>
      </p:pic>
      <p:pic>
        <p:nvPicPr>
          <p:cNvPr id="6" name="Объект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>
            <a:off x="746624" y="1657667"/>
            <a:ext cx="5024437" cy="478313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69865" y="1156028"/>
            <a:ext cx="368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Покажи путь лодочке</a:t>
            </a:r>
            <a:endParaRPr lang="ru-RU" sz="2800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310845" y="1170789"/>
            <a:ext cx="43804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Произнеси слог -ЛЫ-</a:t>
            </a:r>
          </a:p>
          <a:p>
            <a:pPr algn="ctr"/>
            <a:r>
              <a:rPr lang="ru-RU" sz="2800" dirty="0" smtClean="0">
                <a:solidFill>
                  <a:srgbClr val="3333CC"/>
                </a:solidFill>
                <a:latin typeface="Times New Roman" pitchFamily="18" charset="0"/>
                <a:cs typeface="Times New Roman" pitchFamily="18" charset="0"/>
              </a:rPr>
              <a:t>столько раз, сколько фишек на столе</a:t>
            </a:r>
            <a:endParaRPr lang="ru-RU" sz="2800" dirty="0">
              <a:solidFill>
                <a:srgbClr val="33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659187" y="5232938"/>
            <a:ext cx="3683726" cy="11625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Шестиугольник 13"/>
          <p:cNvSpPr/>
          <p:nvPr/>
        </p:nvSpPr>
        <p:spPr>
          <a:xfrm>
            <a:off x="8267699" y="4116792"/>
            <a:ext cx="718458" cy="72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стиугольник 14"/>
          <p:cNvSpPr/>
          <p:nvPr/>
        </p:nvSpPr>
        <p:spPr>
          <a:xfrm>
            <a:off x="9141821" y="4116792"/>
            <a:ext cx="718458" cy="72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Шестиугольник 15"/>
          <p:cNvSpPr/>
          <p:nvPr/>
        </p:nvSpPr>
        <p:spPr>
          <a:xfrm>
            <a:off x="10021376" y="4116792"/>
            <a:ext cx="718458" cy="72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659187" y="2555784"/>
            <a:ext cx="3683726" cy="11625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Шестиугольник 7"/>
          <p:cNvSpPr/>
          <p:nvPr/>
        </p:nvSpPr>
        <p:spPr>
          <a:xfrm>
            <a:off x="7987664" y="5454235"/>
            <a:ext cx="718458" cy="72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Шестиугольник 8"/>
          <p:cNvSpPr/>
          <p:nvPr/>
        </p:nvSpPr>
        <p:spPr>
          <a:xfrm>
            <a:off x="10380605" y="5454235"/>
            <a:ext cx="718458" cy="72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Шестиугольник 9"/>
          <p:cNvSpPr/>
          <p:nvPr/>
        </p:nvSpPr>
        <p:spPr>
          <a:xfrm>
            <a:off x="9582958" y="5454235"/>
            <a:ext cx="718458" cy="72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естиугольник 10"/>
          <p:cNvSpPr/>
          <p:nvPr/>
        </p:nvSpPr>
        <p:spPr>
          <a:xfrm>
            <a:off x="8785311" y="5454235"/>
            <a:ext cx="718458" cy="72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Шестиугольник 17"/>
          <p:cNvSpPr/>
          <p:nvPr/>
        </p:nvSpPr>
        <p:spPr>
          <a:xfrm>
            <a:off x="9545546" y="2770931"/>
            <a:ext cx="718458" cy="72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естиугольник 18"/>
          <p:cNvSpPr/>
          <p:nvPr/>
        </p:nvSpPr>
        <p:spPr>
          <a:xfrm>
            <a:off x="8676730" y="2770931"/>
            <a:ext cx="718458" cy="72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13082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3129605" y="1276627"/>
            <a:ext cx="2373167" cy="202291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9181186" y="3876482"/>
            <a:ext cx="2373167" cy="202291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150706" y="1276627"/>
            <a:ext cx="2373167" cy="202291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Звуковой анализ обратных и прямых слогов</a:t>
            </a:r>
            <a:endParaRPr lang="ru-RU" sz="4000" dirty="0">
              <a:solidFill>
                <a:srgbClr val="33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ÐÐ°ÑÑÐ¸Ð½ÐºÐ¸ Ð¿Ð¾ Ð·Ð°Ð¿ÑÐ¾ÑÑ ÑÐ¸Ð¼Ð²Ð¾Ð»Ñ Ð³Ð»Ð°ÑÐ½ÑÑ Ð·Ð²ÑÐºÐ¾Ð² ÑÐºÐ°ÑÐµÐ½ÐºÐ¾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833295" y="4024331"/>
            <a:ext cx="1068948" cy="1249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ÐÐ°ÑÑÐ¸Ð½ÐºÐ¸ Ð¿Ð¾ Ð·Ð°Ð¿ÑÐ¾ÑÑ ÑÐ¸Ð¼Ð²Ð¾Ð»Ñ Ð³Ð»Ð°ÑÐ½ÑÑ Ð·Ð²ÑÐºÐ¾Ð² ÑÐºÐ°ÑÐµÐ½ÐºÐ¾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475407" y="1346702"/>
            <a:ext cx="1606609" cy="1407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67251" y="1276627"/>
            <a:ext cx="2373167" cy="202291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70547" y="3876482"/>
            <a:ext cx="2373167" cy="202291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4" descr="ÐÐ°ÑÑÐ¸Ð½ÐºÐ¸ Ð¿Ð¾ Ð·Ð°Ð¿ÑÐ¾ÑÑ ÑÐ¸Ð¼Ð²Ð¾Ð»Ñ Ð³Ð»Ð°ÑÐ½ÑÑ Ð·Ð²ÑÐºÐ¾Ð² ÑÐºÐ°ÑÐµÐ½ÐºÐ¾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72412" y="4301840"/>
            <a:ext cx="1442796" cy="1013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Хорда 17"/>
          <p:cNvSpPr/>
          <p:nvPr/>
        </p:nvSpPr>
        <p:spPr>
          <a:xfrm rot="16200000">
            <a:off x="9578780" y="929871"/>
            <a:ext cx="1685108" cy="1658985"/>
          </a:xfrm>
          <a:prstGeom prst="chord">
            <a:avLst>
              <a:gd name="adj1" fmla="val 5450264"/>
              <a:gd name="adj2" fmla="val 1620000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1214845" y="1463038"/>
            <a:ext cx="1260000" cy="1260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79269" y="2808514"/>
            <a:ext cx="23643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148149" y="2808514"/>
            <a:ext cx="23905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509056" y="2664822"/>
            <a:ext cx="60465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А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934394" y="2699656"/>
            <a:ext cx="60465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3333CC"/>
                </a:solidFill>
              </a:rPr>
              <a:t>Л</a:t>
            </a:r>
            <a:endParaRPr lang="ru-RU" sz="4400" b="1" cap="none" spc="0" dirty="0">
              <a:ln w="11430"/>
              <a:solidFill>
                <a:srgbClr val="3333CC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648788" y="5416731"/>
            <a:ext cx="236437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3124556" y="3876482"/>
            <a:ext cx="2373167" cy="202291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9" name="Picture 2" descr="ÐÐ°ÑÑÐ¸Ð½ÐºÐ¸ Ð¿Ð¾ Ð·Ð°Ð¿ÑÐ¾ÑÑ ÑÐ¸Ð¼Ð²Ð¾Ð»Ñ Ð³Ð»Ð°ÑÐ½ÑÑ Ð·Ð²ÑÐºÐ¾Ð² ÑÐºÐ°ÑÐµÐ½ÐºÐ¾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496614" y="3935463"/>
            <a:ext cx="1606609" cy="1407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единительная линия 30"/>
          <p:cNvCxnSpPr/>
          <p:nvPr/>
        </p:nvCxnSpPr>
        <p:spPr>
          <a:xfrm>
            <a:off x="3115888" y="5412377"/>
            <a:ext cx="23905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Прямоугольник 31"/>
          <p:cNvSpPr/>
          <p:nvPr/>
        </p:nvSpPr>
        <p:spPr>
          <a:xfrm>
            <a:off x="3968090" y="5267359"/>
            <a:ext cx="60465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3333CC"/>
                </a:solidFill>
              </a:rPr>
              <a:t>Л</a:t>
            </a:r>
            <a:endParaRPr lang="ru-RU" sz="4400" b="1" cap="none" spc="0" dirty="0">
              <a:ln w="11430"/>
              <a:solidFill>
                <a:srgbClr val="3333CC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491639" y="5286102"/>
            <a:ext cx="60465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У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667456" y="1276627"/>
            <a:ext cx="2373167" cy="202291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Picture 2" descr="ÐÐ°ÑÑÐ¸Ð½ÐºÐ¸ Ð¿Ð¾ Ð·Ð°Ð¿ÑÐ¾ÑÑ ÑÐ¸Ð¼Ð²Ð¾Ð»Ñ Ð³Ð»Ð°ÑÐ½ÑÑ Ð·Ð²ÑÐºÐ¾Ð² ÑÐºÐ°ÑÐµÐ½ÐºÐ¾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075836" y="1427394"/>
            <a:ext cx="1606609" cy="1407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6701853" y="3876482"/>
            <a:ext cx="2373167" cy="2022918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Picture 2" descr="ÐÐ°ÑÑÐ¸Ð½ÐºÐ¸ Ð¿Ð¾ Ð·Ð°Ð¿ÑÐ¾ÑÑ ÑÐ¸Ð¼Ð²Ð¾Ð»Ñ Ð³Ð»Ð°ÑÐ½ÑÑ Ð·Ð²ÑÐºÐ¾Ð² ÑÐºÐ°ÑÐµÐ½ÐºÐ¾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7050734" y="3956599"/>
            <a:ext cx="1606609" cy="1407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Прямая соединительная линия 37"/>
          <p:cNvCxnSpPr/>
          <p:nvPr/>
        </p:nvCxnSpPr>
        <p:spPr>
          <a:xfrm>
            <a:off x="6631577" y="2882536"/>
            <a:ext cx="23905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6705600" y="5412377"/>
            <a:ext cx="23905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7574577" y="5229496"/>
            <a:ext cx="60465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3333CC"/>
                </a:solidFill>
              </a:rPr>
              <a:t>Л</a:t>
            </a:r>
            <a:endParaRPr lang="ru-RU" sz="4400" b="1" cap="none" spc="0" dirty="0">
              <a:ln w="11430"/>
              <a:solidFill>
                <a:srgbClr val="3333CC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542154" y="2684650"/>
            <a:ext cx="60465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solidFill>
                  <a:srgbClr val="3333CC"/>
                </a:solidFill>
              </a:rPr>
              <a:t>Л</a:t>
            </a:r>
            <a:endParaRPr lang="ru-RU" sz="4400" b="1" cap="none" spc="0" dirty="0">
              <a:ln w="11430"/>
              <a:solidFill>
                <a:srgbClr val="3333CC"/>
              </a:solidFill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>
            <a:off x="9213669" y="5399313"/>
            <a:ext cx="23905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9183188" y="2886890"/>
            <a:ext cx="239050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10113642" y="5233132"/>
            <a:ext cx="60465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О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0104311" y="2684650"/>
            <a:ext cx="604653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</a:rPr>
              <a:t>Ы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85752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https://i.mycdn.me/image?id=805660584151&amp;t=3&amp;plc=WEB&amp;tkn=*ojOK1VT_Pe2uvT1Rx9OoEGk0N2Q"/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496483" y="3815539"/>
            <a:ext cx="1501815" cy="1349083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graphicFrame>
        <p:nvGraphicFramePr>
          <p:cNvPr id="2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31395283"/>
              </p:ext>
            </p:extLst>
          </p:nvPr>
        </p:nvGraphicFramePr>
        <p:xfrm>
          <a:off x="497682" y="1228724"/>
          <a:ext cx="8360568" cy="53292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6856"/>
                <a:gridCol w="2786856"/>
                <a:gridCol w="2786856"/>
              </a:tblGrid>
              <a:tr h="1776413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76413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76413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 descr="ÐÐ°ÑÑÐ¸Ð½ÐºÐ¸ Ð¿Ð¾ Ð·Ð°Ð¿ÑÐ¾ÑÑ ÑÐ¸Ð¼Ð²Ð¾Ð»Ñ Ð³Ð»Ð°ÑÐ½ÑÑ Ð·Ð²ÑÐºÐ¾Ð² ÑÐºÐ°ÑÐµÐ½ÐºÐ¾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605154" y="2100263"/>
            <a:ext cx="2224146" cy="238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2" descr="Картинки по запросу картинка лампа для дете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69211" y="161707"/>
            <a:ext cx="1421237" cy="142123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5" name="Picture 38" descr="Похожее изображение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7019" y="3237910"/>
            <a:ext cx="2476556" cy="1252171"/>
          </a:xfrm>
          <a:prstGeom prst="rect">
            <a:avLst/>
          </a:prstGeom>
          <a:noFill/>
        </p:spPr>
      </p:pic>
      <p:pic>
        <p:nvPicPr>
          <p:cNvPr id="6" name="Picture 2" descr="Картинки по запросу картинка помидор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10316417" y="534825"/>
            <a:ext cx="1261191" cy="140329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Похожее изображение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9092618" y="1763051"/>
            <a:ext cx="1403865" cy="13138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09600" y="274638"/>
            <a:ext cx="10972800" cy="947718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4400" kern="0" dirty="0" smtClean="0">
                <a:solidFill>
                  <a:srgbClr val="3333CC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Выбери картинки со</a:t>
            </a:r>
            <a:r>
              <a:rPr kumimoji="0" lang="ru-RU" sz="440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звуком </a:t>
            </a:r>
            <a:r>
              <a:rPr kumimoji="0" lang="en-US" sz="440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[</a:t>
            </a:r>
            <a:r>
              <a:rPr kumimoji="0" lang="ru-RU" sz="440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Л</a:t>
            </a:r>
            <a:r>
              <a:rPr kumimoji="0" lang="en-US" sz="4400" i="0" u="none" strike="noStrike" kern="0" cap="none" spc="0" normalizeH="0" baseline="0" noProof="0" dirty="0" smtClean="0">
                <a:ln>
                  <a:noFill/>
                </a:ln>
                <a:solidFill>
                  <a:srgbClr val="3333CC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]</a:t>
            </a:r>
            <a:endParaRPr kumimoji="0" lang="ru-RU" sz="4400" i="0" u="none" strike="noStrike" kern="0" cap="none" spc="0" normalizeH="0" baseline="0" noProof="0" dirty="0">
              <a:ln>
                <a:noFill/>
              </a:ln>
              <a:solidFill>
                <a:srgbClr val="3333CC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10" name="Рисунок 9" descr="https://i.mycdn.me/image?id=805660598231&amp;t=3&amp;plc=WEB&amp;tkn=*qmXb2GcNA8uDzYRXfsoMjPX5wt4"/>
          <p:cNvPicPr/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93785" y="1388269"/>
            <a:ext cx="1593617" cy="144065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11" name="Рисунок 10" descr="https://i.mycdn.me/image?id=805660584151&amp;t=3&amp;plc=WEB&amp;tkn=*ojOK1VT_Pe2uvT1Rx9OoEGk0N2Q"/>
          <p:cNvPicPr/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9070122" y="3224092"/>
            <a:ext cx="1426361" cy="136911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  <p:pic>
        <p:nvPicPr>
          <p:cNvPr id="9" name="Picture 4" descr="ÐÐ°ÑÑÐ¸Ð½ÐºÐ¸ Ð¿Ð¾ Ð·Ð°Ð¿ÑÐ¾ÑÑ ÐºÐ°ÑÑÐ¸Ð½ÐºÐ° Ð¼Ð°ÑÐ¸Ð½ÐºÐ° Ð´Ð»Ñ Ð´ÐµÑÐµÐ¹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17570" y="2219013"/>
            <a:ext cx="1617274" cy="110176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https://i.mycdn.me/image?id=805660584151&amp;t=3&amp;plc=WEB&amp;tkn=*ojOK1VT_Pe2uvT1Rx9OoEGk0N2Q"/>
          <p:cNvPicPr/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8956488" y="4981813"/>
            <a:ext cx="1423987" cy="125253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75631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54925" y="-704626"/>
            <a:ext cx="5895975" cy="8191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85750" y="442913"/>
            <a:ext cx="3981450" cy="11430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6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 дорожку. </a:t>
            </a:r>
            <a:r>
              <a:rPr lang="ru-RU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Веди по ней </a:t>
            </a:r>
            <a:r>
              <a:rPr lang="ru-RU" sz="3200" dirty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пальчиком</a:t>
            </a:r>
            <a:r>
              <a:rPr lang="ru-RU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называя слова. Не забывай правильно произносить </a:t>
            </a:r>
          </a:p>
          <a:p>
            <a:r>
              <a:rPr lang="ru-RU" sz="3200" dirty="0" smtClean="0">
                <a:solidFill>
                  <a:srgbClr val="33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звук Л.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38" descr="Похожее изображение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7650" y="5157788"/>
            <a:ext cx="953262" cy="534805"/>
          </a:xfrm>
          <a:prstGeom prst="rect">
            <a:avLst/>
          </a:prstGeom>
          <a:noFill/>
        </p:spPr>
      </p:pic>
      <p:pic>
        <p:nvPicPr>
          <p:cNvPr id="7" name="Picture 2" descr="ÐÐ°ÑÑÐ¸Ð½ÐºÐ¸ Ð¿Ð¾ Ð·Ð°Ð¿ÑÐ¾ÑÑ ÐºÐ°ÑÑÐ¸Ð½ÐºÐ° ÐºÑÐºÐ»Ð° Ð´Ð»Ñ Ð´ÐµÑÐµÐ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9092" y="5229069"/>
            <a:ext cx="984194" cy="971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50458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2">
  <a:themeElements>
    <a:clrScheme name="Другая 1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30A0"/>
      </a:hlink>
      <a:folHlink>
        <a:srgbClr val="5F497A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22" id="{D2733F81-0657-482E-8A06-DFC617929FA1}" vid="{A2F61CDB-2182-4223-86CB-53D421E014A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Тема22</Template>
  <TotalTime>3059</TotalTime>
  <Words>365</Words>
  <Application>Microsoft Office PowerPoint</Application>
  <PresentationFormat>Произвольный</PresentationFormat>
  <Paragraphs>106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Тема22</vt:lpstr>
      <vt:lpstr>Муниципальное бюджетное дошкольное образовательное  учреждение детский сад 2 «Изюминка»  г. Дагестанские Огни</vt:lpstr>
      <vt:lpstr>Слайд 2</vt:lpstr>
      <vt:lpstr>Схема анализа артикуляции звука [Л]</vt:lpstr>
      <vt:lpstr>Упражнение «Пароход»</vt:lpstr>
      <vt:lpstr>Слайд 5</vt:lpstr>
      <vt:lpstr>Автоматизация в слогах</vt:lpstr>
      <vt:lpstr>Звуковой анализ обратных и прямых слогов</vt:lpstr>
      <vt:lpstr>Слайд 8</vt:lpstr>
      <vt:lpstr>Слайд 9</vt:lpstr>
      <vt:lpstr>Пройди по лабиринту и назови слова со звуком Л (начни движение от звёздочки)</vt:lpstr>
      <vt:lpstr>Слайд 11</vt:lpstr>
      <vt:lpstr>Игра «Один – много»</vt:lpstr>
      <vt:lpstr>Игра «Назови ласково»</vt:lpstr>
      <vt:lpstr>Игра «Скажи наоборот»</vt:lpstr>
      <vt:lpstr>Слайд 15</vt:lpstr>
      <vt:lpstr>Составление словосочетаний  Игра «Подружи картинки»</vt:lpstr>
      <vt:lpstr>Слайд 17</vt:lpstr>
      <vt:lpstr>Игра «Посчитай» </vt:lpstr>
      <vt:lpstr>Игра «Подбери слова-признаки»</vt:lpstr>
      <vt:lpstr>Слайд 20</vt:lpstr>
      <vt:lpstr>Что делал Павел? (подбери слова – действия)</vt:lpstr>
      <vt:lpstr>Что делала Клава? (подбери слова – действия)</vt:lpstr>
      <vt:lpstr>Слайд 23</vt:lpstr>
      <vt:lpstr>Слайд 24</vt:lpstr>
      <vt:lpstr>Составь предложение по схеме</vt:lpstr>
      <vt:lpstr>Слайд 26</vt:lpstr>
      <vt:lpstr>Заучивание стихотворений</vt:lpstr>
      <vt:lpstr>Стихотворение «Около» (расскажи по картинкам)</vt:lpstr>
      <vt:lpstr>Считалка</vt:lpstr>
      <vt:lpstr>Спасибо за внимание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xxx</cp:lastModifiedBy>
  <cp:revision>261</cp:revision>
  <dcterms:created xsi:type="dcterms:W3CDTF">2018-03-20T13:15:10Z</dcterms:created>
  <dcterms:modified xsi:type="dcterms:W3CDTF">2020-03-03T17:54:56Z</dcterms:modified>
</cp:coreProperties>
</file>